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84" r:id="rId21"/>
    <p:sldId id="276" r:id="rId22"/>
    <p:sldId id="277" r:id="rId23"/>
    <p:sldId id="278" r:id="rId24"/>
    <p:sldId id="281" r:id="rId25"/>
    <p:sldId id="285" r:id="rId26"/>
    <p:sldId id="279" r:id="rId27"/>
    <p:sldId id="280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5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1417526" TargetMode="External"/><Relationship Id="rId2" Type="http://schemas.openxmlformats.org/officeDocument/2006/relationships/hyperlink" Target="https://scholar.google.com/scholar_lookup?title=Theory%20of%20communication.%20Part%201:%20the%20analysis%20of%20information&amp;author=D.%20Gabor&amp;publication_year=1946" TargetMode="External"/><Relationship Id="rId1" Type="http://schemas.openxmlformats.org/officeDocument/2006/relationships/hyperlink" Target="https://doi.org/10.1049/ji-3-2.1946.0074" TargetMode="External"/><Relationship Id="rId6" Type="http://schemas.openxmlformats.org/officeDocument/2006/relationships/hyperlink" Target="https://scholar.google.com/scholar_lookup?title=Sub-spectrogram%20segmentation%20for%20environmental%20sound%20classification%20via%20convolutional%20recurrent%20neural%20network%20and%20score%20level%20fusion&amp;author=T.%20Qiao&amp;author=S.%20Zhang&amp;author=Z.%20Zhang&amp;author=S.%20Cao&amp;author=&amp;author=S.%20Xu" TargetMode="External"/><Relationship Id="rId5" Type="http://schemas.openxmlformats.org/officeDocument/2006/relationships/hyperlink" Target="https://doi.org/10.1109/SiPS47522.2019.9020418" TargetMode="External"/><Relationship Id="rId4" Type="http://schemas.openxmlformats.org/officeDocument/2006/relationships/hyperlink" Target="https://scholar.google.com/scholar_lookup?title=The%20relation%20of%20pitch%20to%20frequency:%20a%20revised%20scale&amp;author=S.%20S.%20Stevens%20&amp;author=J.%20Volkmann&amp;publication_year=1940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307/1417526" TargetMode="External"/><Relationship Id="rId2" Type="http://schemas.openxmlformats.org/officeDocument/2006/relationships/hyperlink" Target="https://scholar.google.com/scholar_lookup?title=Theory%20of%20communication.%20Part%201:%20the%20analysis%20of%20information&amp;author=D.%20Gabor&amp;publication_year=1946" TargetMode="External"/><Relationship Id="rId1" Type="http://schemas.openxmlformats.org/officeDocument/2006/relationships/hyperlink" Target="https://doi.org/10.1049/ji-3-2.1946.0074" TargetMode="External"/><Relationship Id="rId6" Type="http://schemas.openxmlformats.org/officeDocument/2006/relationships/hyperlink" Target="https://scholar.google.com/scholar_lookup?title=Sub-spectrogram%20segmentation%20for%20environmental%20sound%20classification%20via%20convolutional%20recurrent%20neural%20network%20and%20score%20level%20fusion&amp;author=T.%20Qiao&amp;author=S.%20Zhang&amp;author=Z.%20Zhang&amp;author=S.%20Cao&amp;author=&amp;author=S.%20Xu" TargetMode="External"/><Relationship Id="rId5" Type="http://schemas.openxmlformats.org/officeDocument/2006/relationships/hyperlink" Target="https://doi.org/10.1109/SiPS47522.2019.9020418" TargetMode="External"/><Relationship Id="rId4" Type="http://schemas.openxmlformats.org/officeDocument/2006/relationships/hyperlink" Target="https://scholar.google.com/scholar_lookup?title=The%20relation%20of%20pitch%20to%20frequency:%20a%20revised%20scale&amp;author=S.%20S.%20Stevens%20&amp;author=J.%20Volkmann&amp;publication_year=1940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49E5A3-8AE5-411E-9B4A-E64509CBFAF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23C7459-F343-4535-A918-F39D7D012719}">
      <dgm:prSet/>
      <dgm:spPr/>
      <dgm:t>
        <a:bodyPr/>
        <a:lstStyle/>
        <a:p>
          <a:r>
            <a:rPr lang="en-US"/>
            <a:t>First thing we will use PyAudio to use for our voice input. </a:t>
          </a:r>
        </a:p>
      </dgm:t>
    </dgm:pt>
    <dgm:pt modelId="{37F4C014-747C-4B6F-A1E1-2B95712FE319}" type="parTrans" cxnId="{B662BB8A-6F51-44C4-908D-6E79FE4F9865}">
      <dgm:prSet/>
      <dgm:spPr/>
      <dgm:t>
        <a:bodyPr/>
        <a:lstStyle/>
        <a:p>
          <a:endParaRPr lang="en-US"/>
        </a:p>
      </dgm:t>
    </dgm:pt>
    <dgm:pt modelId="{28032E66-8DF9-46F1-B40F-2CA041CC04E2}" type="sibTrans" cxnId="{B662BB8A-6F51-44C4-908D-6E79FE4F9865}">
      <dgm:prSet/>
      <dgm:spPr/>
      <dgm:t>
        <a:bodyPr/>
        <a:lstStyle/>
        <a:p>
          <a:endParaRPr lang="en-US"/>
        </a:p>
      </dgm:t>
    </dgm:pt>
    <dgm:pt modelId="{92CB5976-F0A6-4A0B-8310-97940F8FA01C}">
      <dgm:prSet/>
      <dgm:spPr/>
      <dgm:t>
        <a:bodyPr/>
        <a:lstStyle/>
        <a:p>
          <a:r>
            <a:rPr lang="en-US"/>
            <a:t>Second, we will record the input voice into a file using the record_to_file command. </a:t>
          </a:r>
        </a:p>
      </dgm:t>
    </dgm:pt>
    <dgm:pt modelId="{92F155BA-A370-489A-865C-9C6A6AFC5DA0}" type="parTrans" cxnId="{C64D0D3F-F0C9-42E3-AB56-1EB9DB2FD63F}">
      <dgm:prSet/>
      <dgm:spPr/>
      <dgm:t>
        <a:bodyPr/>
        <a:lstStyle/>
        <a:p>
          <a:endParaRPr lang="en-US"/>
        </a:p>
      </dgm:t>
    </dgm:pt>
    <dgm:pt modelId="{B24B5F2E-E3D3-4595-A5A1-8A2D75D4E03C}" type="sibTrans" cxnId="{C64D0D3F-F0C9-42E3-AB56-1EB9DB2FD63F}">
      <dgm:prSet/>
      <dgm:spPr/>
      <dgm:t>
        <a:bodyPr/>
        <a:lstStyle/>
        <a:p>
          <a:endParaRPr lang="en-US"/>
        </a:p>
      </dgm:t>
    </dgm:pt>
    <dgm:pt modelId="{30DC86C1-5EE4-4685-B19C-24596CF4EEDB}">
      <dgm:prSet/>
      <dgm:spPr/>
      <dgm:t>
        <a:bodyPr/>
        <a:lstStyle/>
        <a:p>
          <a:r>
            <a:rPr lang="en-US"/>
            <a:t>Next we will have a function that will be responsible for loading the audio file and extracting features from it. Finally, we will predict</a:t>
          </a:r>
        </a:p>
      </dgm:t>
    </dgm:pt>
    <dgm:pt modelId="{E74648C6-D2F6-4118-82C6-97F9CEA8C05A}" type="parTrans" cxnId="{C2C35E86-DF7D-4B63-B59D-E750D470A4FF}">
      <dgm:prSet/>
      <dgm:spPr/>
      <dgm:t>
        <a:bodyPr/>
        <a:lstStyle/>
        <a:p>
          <a:endParaRPr lang="en-US"/>
        </a:p>
      </dgm:t>
    </dgm:pt>
    <dgm:pt modelId="{850CD832-7240-492B-9169-BC4909FB691F}" type="sibTrans" cxnId="{C2C35E86-DF7D-4B63-B59D-E750D470A4FF}">
      <dgm:prSet/>
      <dgm:spPr/>
      <dgm:t>
        <a:bodyPr/>
        <a:lstStyle/>
        <a:p>
          <a:endParaRPr lang="en-US"/>
        </a:p>
      </dgm:t>
    </dgm:pt>
    <dgm:pt modelId="{BCD4CBC0-CDF1-4874-9C9A-123B64AD5EDA}" type="pres">
      <dgm:prSet presAssocID="{0E49E5A3-8AE5-411E-9B4A-E64509CBFAF2}" presName="root" presStyleCnt="0">
        <dgm:presLayoutVars>
          <dgm:dir/>
          <dgm:resizeHandles val="exact"/>
        </dgm:presLayoutVars>
      </dgm:prSet>
      <dgm:spPr/>
    </dgm:pt>
    <dgm:pt modelId="{0A65377C-5AEA-4A49-8A94-90225FC39212}" type="pres">
      <dgm:prSet presAssocID="{E23C7459-F343-4535-A918-F39D7D012719}" presName="compNode" presStyleCnt="0"/>
      <dgm:spPr/>
    </dgm:pt>
    <dgm:pt modelId="{074D8BFC-BCEF-4199-9F9B-2308873457ED}" type="pres">
      <dgm:prSet presAssocID="{E23C7459-F343-4535-A918-F39D7D012719}" presName="bgRect" presStyleLbl="bgShp" presStyleIdx="0" presStyleCnt="3"/>
      <dgm:spPr/>
    </dgm:pt>
    <dgm:pt modelId="{38AAA314-F729-4732-93C0-069DCB23C715}" type="pres">
      <dgm:prSet presAssocID="{E23C7459-F343-4535-A918-F39D7D01271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4A6B19B9-ECB6-4570-B76C-DB3A9BEC08CC}" type="pres">
      <dgm:prSet presAssocID="{E23C7459-F343-4535-A918-F39D7D012719}" presName="spaceRect" presStyleCnt="0"/>
      <dgm:spPr/>
    </dgm:pt>
    <dgm:pt modelId="{120EBB42-A19E-4B7B-870A-5DF789531F60}" type="pres">
      <dgm:prSet presAssocID="{E23C7459-F343-4535-A918-F39D7D012719}" presName="parTx" presStyleLbl="revTx" presStyleIdx="0" presStyleCnt="3">
        <dgm:presLayoutVars>
          <dgm:chMax val="0"/>
          <dgm:chPref val="0"/>
        </dgm:presLayoutVars>
      </dgm:prSet>
      <dgm:spPr/>
    </dgm:pt>
    <dgm:pt modelId="{D9A0235A-43F4-4AA2-88DD-AF7F1E1D719A}" type="pres">
      <dgm:prSet presAssocID="{28032E66-8DF9-46F1-B40F-2CA041CC04E2}" presName="sibTrans" presStyleCnt="0"/>
      <dgm:spPr/>
    </dgm:pt>
    <dgm:pt modelId="{1AAA6C02-7A3F-4C41-84BD-4D87C7C48426}" type="pres">
      <dgm:prSet presAssocID="{92CB5976-F0A6-4A0B-8310-97940F8FA01C}" presName="compNode" presStyleCnt="0"/>
      <dgm:spPr/>
    </dgm:pt>
    <dgm:pt modelId="{A4513FA4-95D3-4D44-B9E6-728BEF49C8EC}" type="pres">
      <dgm:prSet presAssocID="{92CB5976-F0A6-4A0B-8310-97940F8FA01C}" presName="bgRect" presStyleLbl="bgShp" presStyleIdx="1" presStyleCnt="3"/>
      <dgm:spPr/>
    </dgm:pt>
    <dgm:pt modelId="{85441C0E-9C65-4A0E-98AE-8F3F1F9C536E}" type="pres">
      <dgm:prSet presAssocID="{92CB5976-F0A6-4A0B-8310-97940F8FA0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cast"/>
        </a:ext>
      </dgm:extLst>
    </dgm:pt>
    <dgm:pt modelId="{B1D93CC9-D289-467C-859F-840626506748}" type="pres">
      <dgm:prSet presAssocID="{92CB5976-F0A6-4A0B-8310-97940F8FA01C}" presName="spaceRect" presStyleCnt="0"/>
      <dgm:spPr/>
    </dgm:pt>
    <dgm:pt modelId="{A8846AD9-6C0A-4BC5-80DB-649C33A55F4B}" type="pres">
      <dgm:prSet presAssocID="{92CB5976-F0A6-4A0B-8310-97940F8FA01C}" presName="parTx" presStyleLbl="revTx" presStyleIdx="1" presStyleCnt="3">
        <dgm:presLayoutVars>
          <dgm:chMax val="0"/>
          <dgm:chPref val="0"/>
        </dgm:presLayoutVars>
      </dgm:prSet>
      <dgm:spPr/>
    </dgm:pt>
    <dgm:pt modelId="{032135BC-9FC7-46ED-815B-8995B3E3A02B}" type="pres">
      <dgm:prSet presAssocID="{B24B5F2E-E3D3-4595-A5A1-8A2D75D4E03C}" presName="sibTrans" presStyleCnt="0"/>
      <dgm:spPr/>
    </dgm:pt>
    <dgm:pt modelId="{C176FC8A-A391-4F5A-AC0E-D56EF1A89245}" type="pres">
      <dgm:prSet presAssocID="{30DC86C1-5EE4-4685-B19C-24596CF4EEDB}" presName="compNode" presStyleCnt="0"/>
      <dgm:spPr/>
    </dgm:pt>
    <dgm:pt modelId="{60D28122-4836-4302-80C8-89ADF43F6BA4}" type="pres">
      <dgm:prSet presAssocID="{30DC86C1-5EE4-4685-B19C-24596CF4EEDB}" presName="bgRect" presStyleLbl="bgShp" presStyleIdx="2" presStyleCnt="3"/>
      <dgm:spPr/>
    </dgm:pt>
    <dgm:pt modelId="{4A769FAF-AD71-4C6B-B85C-39F2B57D8E4C}" type="pres">
      <dgm:prSet presAssocID="{30DC86C1-5EE4-4685-B19C-24596CF4EED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6D75450-B29E-4705-AB4E-2BF720D01791}" type="pres">
      <dgm:prSet presAssocID="{30DC86C1-5EE4-4685-B19C-24596CF4EEDB}" presName="spaceRect" presStyleCnt="0"/>
      <dgm:spPr/>
    </dgm:pt>
    <dgm:pt modelId="{B046340A-218E-4D94-BBC1-31AEEE2352A4}" type="pres">
      <dgm:prSet presAssocID="{30DC86C1-5EE4-4685-B19C-24596CF4EEDB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1E8ED1A-5F9C-433A-A58F-14A3BACD53CB}" type="presOf" srcId="{E23C7459-F343-4535-A918-F39D7D012719}" destId="{120EBB42-A19E-4B7B-870A-5DF789531F60}" srcOrd="0" destOrd="0" presId="urn:microsoft.com/office/officeart/2018/2/layout/IconVerticalSolidList"/>
    <dgm:cxn modelId="{18193436-691C-4946-BDA2-E38859B08FB6}" type="presOf" srcId="{0E49E5A3-8AE5-411E-9B4A-E64509CBFAF2}" destId="{BCD4CBC0-CDF1-4874-9C9A-123B64AD5EDA}" srcOrd="0" destOrd="0" presId="urn:microsoft.com/office/officeart/2018/2/layout/IconVerticalSolidList"/>
    <dgm:cxn modelId="{C64D0D3F-F0C9-42E3-AB56-1EB9DB2FD63F}" srcId="{0E49E5A3-8AE5-411E-9B4A-E64509CBFAF2}" destId="{92CB5976-F0A6-4A0B-8310-97940F8FA01C}" srcOrd="1" destOrd="0" parTransId="{92F155BA-A370-489A-865C-9C6A6AFC5DA0}" sibTransId="{B24B5F2E-E3D3-4595-A5A1-8A2D75D4E03C}"/>
    <dgm:cxn modelId="{8C4EBF4C-AC51-4744-8D34-47B9F744717E}" type="presOf" srcId="{30DC86C1-5EE4-4685-B19C-24596CF4EEDB}" destId="{B046340A-218E-4D94-BBC1-31AEEE2352A4}" srcOrd="0" destOrd="0" presId="urn:microsoft.com/office/officeart/2018/2/layout/IconVerticalSolidList"/>
    <dgm:cxn modelId="{CDEE557D-48A3-4E5D-B8CE-75D19570974C}" type="presOf" srcId="{92CB5976-F0A6-4A0B-8310-97940F8FA01C}" destId="{A8846AD9-6C0A-4BC5-80DB-649C33A55F4B}" srcOrd="0" destOrd="0" presId="urn:microsoft.com/office/officeart/2018/2/layout/IconVerticalSolidList"/>
    <dgm:cxn modelId="{C2C35E86-DF7D-4B63-B59D-E750D470A4FF}" srcId="{0E49E5A3-8AE5-411E-9B4A-E64509CBFAF2}" destId="{30DC86C1-5EE4-4685-B19C-24596CF4EEDB}" srcOrd="2" destOrd="0" parTransId="{E74648C6-D2F6-4118-82C6-97F9CEA8C05A}" sibTransId="{850CD832-7240-492B-9169-BC4909FB691F}"/>
    <dgm:cxn modelId="{B662BB8A-6F51-44C4-908D-6E79FE4F9865}" srcId="{0E49E5A3-8AE5-411E-9B4A-E64509CBFAF2}" destId="{E23C7459-F343-4535-A918-F39D7D012719}" srcOrd="0" destOrd="0" parTransId="{37F4C014-747C-4B6F-A1E1-2B95712FE319}" sibTransId="{28032E66-8DF9-46F1-B40F-2CA041CC04E2}"/>
    <dgm:cxn modelId="{46DF7CB3-1A9C-4DF8-BAFF-40CBC4B38134}" type="presParOf" srcId="{BCD4CBC0-CDF1-4874-9C9A-123B64AD5EDA}" destId="{0A65377C-5AEA-4A49-8A94-90225FC39212}" srcOrd="0" destOrd="0" presId="urn:microsoft.com/office/officeart/2018/2/layout/IconVerticalSolidList"/>
    <dgm:cxn modelId="{3BE9410E-1CB6-4F33-9672-F79DC7E8DC28}" type="presParOf" srcId="{0A65377C-5AEA-4A49-8A94-90225FC39212}" destId="{074D8BFC-BCEF-4199-9F9B-2308873457ED}" srcOrd="0" destOrd="0" presId="urn:microsoft.com/office/officeart/2018/2/layout/IconVerticalSolidList"/>
    <dgm:cxn modelId="{6BE77034-D7DD-4A7C-84E4-031C8EC694EA}" type="presParOf" srcId="{0A65377C-5AEA-4A49-8A94-90225FC39212}" destId="{38AAA314-F729-4732-93C0-069DCB23C715}" srcOrd="1" destOrd="0" presId="urn:microsoft.com/office/officeart/2018/2/layout/IconVerticalSolidList"/>
    <dgm:cxn modelId="{90F08789-9B06-417B-9019-82FC16892D4A}" type="presParOf" srcId="{0A65377C-5AEA-4A49-8A94-90225FC39212}" destId="{4A6B19B9-ECB6-4570-B76C-DB3A9BEC08CC}" srcOrd="2" destOrd="0" presId="urn:microsoft.com/office/officeart/2018/2/layout/IconVerticalSolidList"/>
    <dgm:cxn modelId="{B64BD4A6-49A3-4F4C-9FAD-5D5C93700954}" type="presParOf" srcId="{0A65377C-5AEA-4A49-8A94-90225FC39212}" destId="{120EBB42-A19E-4B7B-870A-5DF789531F60}" srcOrd="3" destOrd="0" presId="urn:microsoft.com/office/officeart/2018/2/layout/IconVerticalSolidList"/>
    <dgm:cxn modelId="{679BF815-E1F4-473E-8B40-44E88AE7F0FB}" type="presParOf" srcId="{BCD4CBC0-CDF1-4874-9C9A-123B64AD5EDA}" destId="{D9A0235A-43F4-4AA2-88DD-AF7F1E1D719A}" srcOrd="1" destOrd="0" presId="urn:microsoft.com/office/officeart/2018/2/layout/IconVerticalSolidList"/>
    <dgm:cxn modelId="{9591D80A-2854-4161-B6A3-FD9B9B18C809}" type="presParOf" srcId="{BCD4CBC0-CDF1-4874-9C9A-123B64AD5EDA}" destId="{1AAA6C02-7A3F-4C41-84BD-4D87C7C48426}" srcOrd="2" destOrd="0" presId="urn:microsoft.com/office/officeart/2018/2/layout/IconVerticalSolidList"/>
    <dgm:cxn modelId="{49F49738-DC01-458E-A560-B30DB83673D8}" type="presParOf" srcId="{1AAA6C02-7A3F-4C41-84BD-4D87C7C48426}" destId="{A4513FA4-95D3-4D44-B9E6-728BEF49C8EC}" srcOrd="0" destOrd="0" presId="urn:microsoft.com/office/officeart/2018/2/layout/IconVerticalSolidList"/>
    <dgm:cxn modelId="{3E4E9B15-AF82-411E-A5EA-2378BDE59CCF}" type="presParOf" srcId="{1AAA6C02-7A3F-4C41-84BD-4D87C7C48426}" destId="{85441C0E-9C65-4A0E-98AE-8F3F1F9C536E}" srcOrd="1" destOrd="0" presId="urn:microsoft.com/office/officeart/2018/2/layout/IconVerticalSolidList"/>
    <dgm:cxn modelId="{BE76FD19-DE90-453F-A3C1-ABFD0DBF8AA8}" type="presParOf" srcId="{1AAA6C02-7A3F-4C41-84BD-4D87C7C48426}" destId="{B1D93CC9-D289-467C-859F-840626506748}" srcOrd="2" destOrd="0" presId="urn:microsoft.com/office/officeart/2018/2/layout/IconVerticalSolidList"/>
    <dgm:cxn modelId="{33460B21-3E11-43B8-B0EA-60D04E517D0B}" type="presParOf" srcId="{1AAA6C02-7A3F-4C41-84BD-4D87C7C48426}" destId="{A8846AD9-6C0A-4BC5-80DB-649C33A55F4B}" srcOrd="3" destOrd="0" presId="urn:microsoft.com/office/officeart/2018/2/layout/IconVerticalSolidList"/>
    <dgm:cxn modelId="{4975239D-15C8-45F5-A02F-4DC7436CB614}" type="presParOf" srcId="{BCD4CBC0-CDF1-4874-9C9A-123B64AD5EDA}" destId="{032135BC-9FC7-46ED-815B-8995B3E3A02B}" srcOrd="3" destOrd="0" presId="urn:microsoft.com/office/officeart/2018/2/layout/IconVerticalSolidList"/>
    <dgm:cxn modelId="{DBFE3ACB-7E70-4992-B873-37BB355F0EA2}" type="presParOf" srcId="{BCD4CBC0-CDF1-4874-9C9A-123B64AD5EDA}" destId="{C176FC8A-A391-4F5A-AC0E-D56EF1A89245}" srcOrd="4" destOrd="0" presId="urn:microsoft.com/office/officeart/2018/2/layout/IconVerticalSolidList"/>
    <dgm:cxn modelId="{47BED333-DAC1-497B-B11E-10C543092FB8}" type="presParOf" srcId="{C176FC8A-A391-4F5A-AC0E-D56EF1A89245}" destId="{60D28122-4836-4302-80C8-89ADF43F6BA4}" srcOrd="0" destOrd="0" presId="urn:microsoft.com/office/officeart/2018/2/layout/IconVerticalSolidList"/>
    <dgm:cxn modelId="{7FB5BC58-17B2-4E4F-945B-D10623BFD394}" type="presParOf" srcId="{C176FC8A-A391-4F5A-AC0E-D56EF1A89245}" destId="{4A769FAF-AD71-4C6B-B85C-39F2B57D8E4C}" srcOrd="1" destOrd="0" presId="urn:microsoft.com/office/officeart/2018/2/layout/IconVerticalSolidList"/>
    <dgm:cxn modelId="{54CF0B97-58D1-4A9E-B774-326C8C0306DC}" type="presParOf" srcId="{C176FC8A-A391-4F5A-AC0E-D56EF1A89245}" destId="{D6D75450-B29E-4705-AB4E-2BF720D01791}" srcOrd="2" destOrd="0" presId="urn:microsoft.com/office/officeart/2018/2/layout/IconVerticalSolidList"/>
    <dgm:cxn modelId="{2E01FEB6-6C73-4D50-B616-35029D44C32C}" type="presParOf" srcId="{C176FC8A-A391-4F5A-AC0E-D56EF1A89245}" destId="{B046340A-218E-4D94-BBC1-31AEEE2352A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186DFB-F8C6-4CB2-8D1F-FEFF0A1F547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B1F4549-317F-42DF-8ABE-151DED625606}">
      <dgm:prSet/>
      <dgm:spPr/>
      <dgm:t>
        <a:bodyPr/>
        <a:lstStyle/>
        <a:p>
          <a:r>
            <a:rPr lang="en-US" dirty="0"/>
            <a:t>D. Gabor, “Theory of communication. Part 1: the analysis of information,” </a:t>
          </a:r>
          <a:r>
            <a:rPr lang="en-US" i="1" dirty="0"/>
            <a:t>The journal of the Institution of Electrical Engineers. Radio and communication engineering</a:t>
          </a:r>
          <a:r>
            <a:rPr lang="en-US" dirty="0"/>
            <a:t>, vol. 93, no. 26, pp. 429–441, 1946.View at: </a:t>
          </a:r>
          <a:r>
            <a:rPr lang="en-US" u="sng" dirty="0">
              <a:hlinkClick xmlns:r="http://schemas.openxmlformats.org/officeDocument/2006/relationships" r:id="rId1"/>
            </a:rPr>
            <a:t>Publisher Site</a:t>
          </a:r>
          <a:r>
            <a:rPr lang="en-US" dirty="0"/>
            <a:t> | </a:t>
          </a:r>
          <a:r>
            <a:rPr lang="en-US" u="sng" dirty="0">
              <a:hlinkClick xmlns:r="http://schemas.openxmlformats.org/officeDocument/2006/relationships" r:id="rId2"/>
            </a:rPr>
            <a:t>Google Scholar</a:t>
          </a:r>
          <a:endParaRPr lang="en-US" dirty="0"/>
        </a:p>
      </dgm:t>
    </dgm:pt>
    <dgm:pt modelId="{2E89FE57-6A67-4BB8-96D9-F4F5405990FB}" type="parTrans" cxnId="{0690A63E-47EA-4EAF-BFDD-2E405619DFB2}">
      <dgm:prSet/>
      <dgm:spPr/>
      <dgm:t>
        <a:bodyPr/>
        <a:lstStyle/>
        <a:p>
          <a:endParaRPr lang="en-US"/>
        </a:p>
      </dgm:t>
    </dgm:pt>
    <dgm:pt modelId="{CCF8B6DF-5A30-4F3E-A4F8-1C7E9063974B}" type="sibTrans" cxnId="{0690A63E-47EA-4EAF-BFDD-2E405619DFB2}">
      <dgm:prSet/>
      <dgm:spPr/>
      <dgm:t>
        <a:bodyPr/>
        <a:lstStyle/>
        <a:p>
          <a:endParaRPr lang="en-US"/>
        </a:p>
      </dgm:t>
    </dgm:pt>
    <dgm:pt modelId="{38E689C2-5473-444C-A291-15A4B360B9F0}">
      <dgm:prSet/>
      <dgm:spPr/>
      <dgm:t>
        <a:bodyPr/>
        <a:lstStyle/>
        <a:p>
          <a:r>
            <a:rPr lang="en-US"/>
            <a:t>K.-I. Kanatani, </a:t>
          </a:r>
          <a:r>
            <a:rPr lang="en-US" i="1"/>
            <a:t>Group-Theoretical Methods in Image Understanding</a:t>
          </a:r>
          <a:r>
            <a:rPr lang="en-US"/>
            <a:t>, Springer Science &amp; Business Media, vol. 20, 2012.</a:t>
          </a:r>
        </a:p>
      </dgm:t>
    </dgm:pt>
    <dgm:pt modelId="{B293B91B-4CFC-4316-AC7D-5913BE6F42F3}" type="parTrans" cxnId="{0A436DAA-81C9-40C2-8331-D41250BE80E5}">
      <dgm:prSet/>
      <dgm:spPr/>
      <dgm:t>
        <a:bodyPr/>
        <a:lstStyle/>
        <a:p>
          <a:endParaRPr lang="en-US"/>
        </a:p>
      </dgm:t>
    </dgm:pt>
    <dgm:pt modelId="{0B5E9176-CF68-459E-ADAB-8CACD870282A}" type="sibTrans" cxnId="{0A436DAA-81C9-40C2-8331-D41250BE80E5}">
      <dgm:prSet/>
      <dgm:spPr/>
      <dgm:t>
        <a:bodyPr/>
        <a:lstStyle/>
        <a:p>
          <a:endParaRPr lang="en-US"/>
        </a:p>
      </dgm:t>
    </dgm:pt>
    <dgm:pt modelId="{4C38BDF9-2F71-408B-B7C6-E83DA54025BF}">
      <dgm:prSet/>
      <dgm:spPr/>
      <dgm:t>
        <a:bodyPr/>
        <a:lstStyle/>
        <a:p>
          <a:r>
            <a:rPr lang="en-US"/>
            <a:t>S. S. Stevens and J. Volkmann, “The relation of pitch to frequency: a revised scale,” </a:t>
          </a:r>
          <a:r>
            <a:rPr lang="en-US" i="1"/>
            <a:t>The American Journal of Psychology</a:t>
          </a:r>
          <a:r>
            <a:rPr lang="en-US"/>
            <a:t>, vol. 53, no. 3, pp. 329–353, 1940.View at: </a:t>
          </a:r>
          <a:r>
            <a:rPr lang="en-US" u="sng">
              <a:hlinkClick xmlns:r="http://schemas.openxmlformats.org/officeDocument/2006/relationships" r:id="rId3"/>
            </a:rPr>
            <a:t>Publisher Site</a:t>
          </a:r>
          <a:r>
            <a:rPr lang="en-US"/>
            <a:t> | </a:t>
          </a:r>
          <a:r>
            <a:rPr lang="en-US" u="sng">
              <a:hlinkClick xmlns:r="http://schemas.openxmlformats.org/officeDocument/2006/relationships" r:id="rId4"/>
            </a:rPr>
            <a:t>Google Scholar</a:t>
          </a:r>
          <a:endParaRPr lang="en-US"/>
        </a:p>
      </dgm:t>
    </dgm:pt>
    <dgm:pt modelId="{E8F50A1C-BD9B-4FDB-BFAB-9419C336F52A}" type="parTrans" cxnId="{F25BE360-81C1-449F-ACE1-CDAA2E7FFF9F}">
      <dgm:prSet/>
      <dgm:spPr/>
      <dgm:t>
        <a:bodyPr/>
        <a:lstStyle/>
        <a:p>
          <a:endParaRPr lang="en-US"/>
        </a:p>
      </dgm:t>
    </dgm:pt>
    <dgm:pt modelId="{BEC1EA7D-7E13-41BF-B97D-8FF2CFE53E84}" type="sibTrans" cxnId="{F25BE360-81C1-449F-ACE1-CDAA2E7FFF9F}">
      <dgm:prSet/>
      <dgm:spPr/>
      <dgm:t>
        <a:bodyPr/>
        <a:lstStyle/>
        <a:p>
          <a:endParaRPr lang="en-US"/>
        </a:p>
      </dgm:t>
    </dgm:pt>
    <dgm:pt modelId="{6505F8D0-47D9-4E20-86C7-1A9DD0B60309}">
      <dgm:prSet/>
      <dgm:spPr/>
      <dgm:t>
        <a:bodyPr/>
        <a:lstStyle/>
        <a:p>
          <a:r>
            <a:rPr lang="en-US"/>
            <a:t>T. Qiao, S. Zhang, Z. Zhang, S. Cao, and S. Xu, “Sub-spectrogram segmentation for environmental sound classification via convolutional recurrent neural network and score level fusion,” in </a:t>
          </a:r>
          <a:r>
            <a:rPr lang="en-US" i="1"/>
            <a:t>2019 IEEE International Workshop on Signal Processing Systems (SiPS)</a:t>
          </a:r>
          <a:r>
            <a:rPr lang="en-US"/>
            <a:t>, pp. 318–323, Nanjing, China, 2019.View at: </a:t>
          </a:r>
          <a:r>
            <a:rPr lang="en-US" u="sng">
              <a:hlinkClick xmlns:r="http://schemas.openxmlformats.org/officeDocument/2006/relationships" r:id="rId5"/>
            </a:rPr>
            <a:t>Publisher Site</a:t>
          </a:r>
          <a:r>
            <a:rPr lang="en-US"/>
            <a:t> | </a:t>
          </a:r>
          <a:r>
            <a:rPr lang="en-US" u="sng">
              <a:hlinkClick xmlns:r="http://schemas.openxmlformats.org/officeDocument/2006/relationships" r:id="rId6"/>
            </a:rPr>
            <a:t>Google Scholar</a:t>
          </a:r>
          <a:endParaRPr lang="en-US"/>
        </a:p>
      </dgm:t>
    </dgm:pt>
    <dgm:pt modelId="{BAC6C21B-D3C6-4F3C-B470-98BC89C984AD}" type="parTrans" cxnId="{4618A253-5CE1-4703-9CC8-87EDF10F2D15}">
      <dgm:prSet/>
      <dgm:spPr/>
      <dgm:t>
        <a:bodyPr/>
        <a:lstStyle/>
        <a:p>
          <a:endParaRPr lang="en-US"/>
        </a:p>
      </dgm:t>
    </dgm:pt>
    <dgm:pt modelId="{7376E5A8-5545-4176-BF83-26B90CFEEA33}" type="sibTrans" cxnId="{4618A253-5CE1-4703-9CC8-87EDF10F2D15}">
      <dgm:prSet/>
      <dgm:spPr/>
      <dgm:t>
        <a:bodyPr/>
        <a:lstStyle/>
        <a:p>
          <a:endParaRPr lang="en-US"/>
        </a:p>
      </dgm:t>
    </dgm:pt>
    <dgm:pt modelId="{11BA4A5B-A245-40F8-92DD-38948C812248}" type="pres">
      <dgm:prSet presAssocID="{9A186DFB-F8C6-4CB2-8D1F-FEFF0A1F547B}" presName="linear" presStyleCnt="0">
        <dgm:presLayoutVars>
          <dgm:animLvl val="lvl"/>
          <dgm:resizeHandles val="exact"/>
        </dgm:presLayoutVars>
      </dgm:prSet>
      <dgm:spPr/>
    </dgm:pt>
    <dgm:pt modelId="{9229152C-4562-4D45-AA01-0EE756E4C262}" type="pres">
      <dgm:prSet presAssocID="{3B1F4549-317F-42DF-8ABE-151DED62560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72AE54-8D67-49A2-9793-035CC36B9C0B}" type="pres">
      <dgm:prSet presAssocID="{CCF8B6DF-5A30-4F3E-A4F8-1C7E9063974B}" presName="spacer" presStyleCnt="0"/>
      <dgm:spPr/>
    </dgm:pt>
    <dgm:pt modelId="{C8FBC42B-7821-4B16-ADF8-8EC8546C802A}" type="pres">
      <dgm:prSet presAssocID="{38E689C2-5473-444C-A291-15A4B360B9F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0B3A07D-9888-4C2C-81EF-263F3F3D8C54}" type="pres">
      <dgm:prSet presAssocID="{0B5E9176-CF68-459E-ADAB-8CACD870282A}" presName="spacer" presStyleCnt="0"/>
      <dgm:spPr/>
    </dgm:pt>
    <dgm:pt modelId="{2928445A-F909-480C-A58C-14F617C076A0}" type="pres">
      <dgm:prSet presAssocID="{4C38BDF9-2F71-408B-B7C6-E83DA54025B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54B15A0-DBF0-49F3-A3B2-1961E948BBF8}" type="pres">
      <dgm:prSet presAssocID="{BEC1EA7D-7E13-41BF-B97D-8FF2CFE53E84}" presName="spacer" presStyleCnt="0"/>
      <dgm:spPr/>
    </dgm:pt>
    <dgm:pt modelId="{0C86C17C-EDE7-47BB-983B-A935B494D26B}" type="pres">
      <dgm:prSet presAssocID="{6505F8D0-47D9-4E20-86C7-1A9DD0B6030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690A63E-47EA-4EAF-BFDD-2E405619DFB2}" srcId="{9A186DFB-F8C6-4CB2-8D1F-FEFF0A1F547B}" destId="{3B1F4549-317F-42DF-8ABE-151DED625606}" srcOrd="0" destOrd="0" parTransId="{2E89FE57-6A67-4BB8-96D9-F4F5405990FB}" sibTransId="{CCF8B6DF-5A30-4F3E-A4F8-1C7E9063974B}"/>
    <dgm:cxn modelId="{4618A253-5CE1-4703-9CC8-87EDF10F2D15}" srcId="{9A186DFB-F8C6-4CB2-8D1F-FEFF0A1F547B}" destId="{6505F8D0-47D9-4E20-86C7-1A9DD0B60309}" srcOrd="3" destOrd="0" parTransId="{BAC6C21B-D3C6-4F3C-B470-98BC89C984AD}" sibTransId="{7376E5A8-5545-4176-BF83-26B90CFEEA33}"/>
    <dgm:cxn modelId="{F25BE360-81C1-449F-ACE1-CDAA2E7FFF9F}" srcId="{9A186DFB-F8C6-4CB2-8D1F-FEFF0A1F547B}" destId="{4C38BDF9-2F71-408B-B7C6-E83DA54025BF}" srcOrd="2" destOrd="0" parTransId="{E8F50A1C-BD9B-4FDB-BFAB-9419C336F52A}" sibTransId="{BEC1EA7D-7E13-41BF-B97D-8FF2CFE53E84}"/>
    <dgm:cxn modelId="{AF67E768-EB81-4539-B468-19B5A3A3607D}" type="presOf" srcId="{38E689C2-5473-444C-A291-15A4B360B9F0}" destId="{C8FBC42B-7821-4B16-ADF8-8EC8546C802A}" srcOrd="0" destOrd="0" presId="urn:microsoft.com/office/officeart/2005/8/layout/vList2"/>
    <dgm:cxn modelId="{B04CFD8A-35A4-4E99-A3EF-CFED5DDA6912}" type="presOf" srcId="{9A186DFB-F8C6-4CB2-8D1F-FEFF0A1F547B}" destId="{11BA4A5B-A245-40F8-92DD-38948C812248}" srcOrd="0" destOrd="0" presId="urn:microsoft.com/office/officeart/2005/8/layout/vList2"/>
    <dgm:cxn modelId="{C4F5D893-0DF2-4724-AA1C-801F5B8FA4B9}" type="presOf" srcId="{6505F8D0-47D9-4E20-86C7-1A9DD0B60309}" destId="{0C86C17C-EDE7-47BB-983B-A935B494D26B}" srcOrd="0" destOrd="0" presId="urn:microsoft.com/office/officeart/2005/8/layout/vList2"/>
    <dgm:cxn modelId="{0A436DAA-81C9-40C2-8331-D41250BE80E5}" srcId="{9A186DFB-F8C6-4CB2-8D1F-FEFF0A1F547B}" destId="{38E689C2-5473-444C-A291-15A4B360B9F0}" srcOrd="1" destOrd="0" parTransId="{B293B91B-4CFC-4316-AC7D-5913BE6F42F3}" sibTransId="{0B5E9176-CF68-459E-ADAB-8CACD870282A}"/>
    <dgm:cxn modelId="{A0110EAD-D770-4B25-B2A8-BD0DA1854704}" type="presOf" srcId="{3B1F4549-317F-42DF-8ABE-151DED625606}" destId="{9229152C-4562-4D45-AA01-0EE756E4C262}" srcOrd="0" destOrd="0" presId="urn:microsoft.com/office/officeart/2005/8/layout/vList2"/>
    <dgm:cxn modelId="{E0396DEE-54D3-411F-813B-D6D565EA7CC2}" type="presOf" srcId="{4C38BDF9-2F71-408B-B7C6-E83DA54025BF}" destId="{2928445A-F909-480C-A58C-14F617C076A0}" srcOrd="0" destOrd="0" presId="urn:microsoft.com/office/officeart/2005/8/layout/vList2"/>
    <dgm:cxn modelId="{A25514C6-EFAC-4A33-A8E7-C74DDC076716}" type="presParOf" srcId="{11BA4A5B-A245-40F8-92DD-38948C812248}" destId="{9229152C-4562-4D45-AA01-0EE756E4C262}" srcOrd="0" destOrd="0" presId="urn:microsoft.com/office/officeart/2005/8/layout/vList2"/>
    <dgm:cxn modelId="{1D198FEF-2B72-4CB1-B2A1-80E524755D09}" type="presParOf" srcId="{11BA4A5B-A245-40F8-92DD-38948C812248}" destId="{2572AE54-8D67-49A2-9793-035CC36B9C0B}" srcOrd="1" destOrd="0" presId="urn:microsoft.com/office/officeart/2005/8/layout/vList2"/>
    <dgm:cxn modelId="{A57B8C0D-8A51-4262-B208-DE8768FF5DC5}" type="presParOf" srcId="{11BA4A5B-A245-40F8-92DD-38948C812248}" destId="{C8FBC42B-7821-4B16-ADF8-8EC8546C802A}" srcOrd="2" destOrd="0" presId="urn:microsoft.com/office/officeart/2005/8/layout/vList2"/>
    <dgm:cxn modelId="{F1AF66CE-D620-4431-9403-3DFF8E6FC80E}" type="presParOf" srcId="{11BA4A5B-A245-40F8-92DD-38948C812248}" destId="{B0B3A07D-9888-4C2C-81EF-263F3F3D8C54}" srcOrd="3" destOrd="0" presId="urn:microsoft.com/office/officeart/2005/8/layout/vList2"/>
    <dgm:cxn modelId="{92B173E5-B25E-48DA-B4AE-4FBAF6B208E1}" type="presParOf" srcId="{11BA4A5B-A245-40F8-92DD-38948C812248}" destId="{2928445A-F909-480C-A58C-14F617C076A0}" srcOrd="4" destOrd="0" presId="urn:microsoft.com/office/officeart/2005/8/layout/vList2"/>
    <dgm:cxn modelId="{B4C5DB2B-FA8C-473F-BF5A-8916347D7E37}" type="presParOf" srcId="{11BA4A5B-A245-40F8-92DD-38948C812248}" destId="{254B15A0-DBF0-49F3-A3B2-1961E948BBF8}" srcOrd="5" destOrd="0" presId="urn:microsoft.com/office/officeart/2005/8/layout/vList2"/>
    <dgm:cxn modelId="{9E0A9468-C3FE-403C-9F1C-0FC8BDB1B525}" type="presParOf" srcId="{11BA4A5B-A245-40F8-92DD-38948C812248}" destId="{0C86C17C-EDE7-47BB-983B-A935B494D26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D8BFC-BCEF-4199-9F9B-2308873457ED}">
      <dsp:nvSpPr>
        <dsp:cNvPr id="0" name=""/>
        <dsp:cNvSpPr/>
      </dsp:nvSpPr>
      <dsp:spPr>
        <a:xfrm>
          <a:off x="0" y="652"/>
          <a:ext cx="6858000" cy="15263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AAA314-F729-4732-93C0-069DCB23C715}">
      <dsp:nvSpPr>
        <dsp:cNvPr id="0" name=""/>
        <dsp:cNvSpPr/>
      </dsp:nvSpPr>
      <dsp:spPr>
        <a:xfrm>
          <a:off x="461720" y="344080"/>
          <a:ext cx="839491" cy="8394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EBB42-A19E-4B7B-870A-5DF789531F60}">
      <dsp:nvSpPr>
        <dsp:cNvPr id="0" name=""/>
        <dsp:cNvSpPr/>
      </dsp:nvSpPr>
      <dsp:spPr>
        <a:xfrm>
          <a:off x="1762933" y="652"/>
          <a:ext cx="5095066" cy="1526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39" tIns="161539" rIns="161539" bIns="16153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First thing we will use PyAudio to use for our voice input. </a:t>
          </a:r>
        </a:p>
      </dsp:txBody>
      <dsp:txXfrm>
        <a:off x="1762933" y="652"/>
        <a:ext cx="5095066" cy="1526348"/>
      </dsp:txXfrm>
    </dsp:sp>
    <dsp:sp modelId="{A4513FA4-95D3-4D44-B9E6-728BEF49C8EC}">
      <dsp:nvSpPr>
        <dsp:cNvPr id="0" name=""/>
        <dsp:cNvSpPr/>
      </dsp:nvSpPr>
      <dsp:spPr>
        <a:xfrm>
          <a:off x="0" y="1908588"/>
          <a:ext cx="6858000" cy="15263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41C0E-9C65-4A0E-98AE-8F3F1F9C536E}">
      <dsp:nvSpPr>
        <dsp:cNvPr id="0" name=""/>
        <dsp:cNvSpPr/>
      </dsp:nvSpPr>
      <dsp:spPr>
        <a:xfrm>
          <a:off x="461720" y="2252017"/>
          <a:ext cx="839491" cy="8394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46AD9-6C0A-4BC5-80DB-649C33A55F4B}">
      <dsp:nvSpPr>
        <dsp:cNvPr id="0" name=""/>
        <dsp:cNvSpPr/>
      </dsp:nvSpPr>
      <dsp:spPr>
        <a:xfrm>
          <a:off x="1762933" y="1908588"/>
          <a:ext cx="5095066" cy="1526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39" tIns="161539" rIns="161539" bIns="16153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Second, we will record the input voice into a file using the record_to_file command. </a:t>
          </a:r>
        </a:p>
      </dsp:txBody>
      <dsp:txXfrm>
        <a:off x="1762933" y="1908588"/>
        <a:ext cx="5095066" cy="1526348"/>
      </dsp:txXfrm>
    </dsp:sp>
    <dsp:sp modelId="{60D28122-4836-4302-80C8-89ADF43F6BA4}">
      <dsp:nvSpPr>
        <dsp:cNvPr id="0" name=""/>
        <dsp:cNvSpPr/>
      </dsp:nvSpPr>
      <dsp:spPr>
        <a:xfrm>
          <a:off x="0" y="3816524"/>
          <a:ext cx="6858000" cy="15263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69FAF-AD71-4C6B-B85C-39F2B57D8E4C}">
      <dsp:nvSpPr>
        <dsp:cNvPr id="0" name=""/>
        <dsp:cNvSpPr/>
      </dsp:nvSpPr>
      <dsp:spPr>
        <a:xfrm>
          <a:off x="461720" y="4159953"/>
          <a:ext cx="839491" cy="8394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46340A-218E-4D94-BBC1-31AEEE2352A4}">
      <dsp:nvSpPr>
        <dsp:cNvPr id="0" name=""/>
        <dsp:cNvSpPr/>
      </dsp:nvSpPr>
      <dsp:spPr>
        <a:xfrm>
          <a:off x="1762933" y="3816524"/>
          <a:ext cx="5095066" cy="15263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539" tIns="161539" rIns="161539" bIns="16153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Next we will have a function that will be responsible for loading the audio file and extracting features from it. Finally, we will predict</a:t>
          </a:r>
        </a:p>
      </dsp:txBody>
      <dsp:txXfrm>
        <a:off x="1762933" y="3816524"/>
        <a:ext cx="5095066" cy="15263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29152C-4562-4D45-AA01-0EE756E4C262}">
      <dsp:nvSpPr>
        <dsp:cNvPr id="0" name=""/>
        <dsp:cNvSpPr/>
      </dsp:nvSpPr>
      <dsp:spPr>
        <a:xfrm>
          <a:off x="0" y="215708"/>
          <a:ext cx="6858000" cy="119778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D. Gabor, “Theory of communication. Part 1: the analysis of information,” </a:t>
          </a:r>
          <a:r>
            <a:rPr lang="en-US" sz="1400" i="1" kern="1200" dirty="0"/>
            <a:t>The journal of the Institution of Electrical Engineers. Radio and communication engineering</a:t>
          </a:r>
          <a:r>
            <a:rPr lang="en-US" sz="1400" kern="1200" dirty="0"/>
            <a:t>, vol. 93, no. 26, pp. 429–441, 1946.View at: </a:t>
          </a:r>
          <a:r>
            <a:rPr lang="en-US" sz="1400" u="sng" kern="1200" dirty="0">
              <a:hlinkClick xmlns:r="http://schemas.openxmlformats.org/officeDocument/2006/relationships" r:id="rId1"/>
            </a:rPr>
            <a:t>Publisher Site</a:t>
          </a:r>
          <a:r>
            <a:rPr lang="en-US" sz="1400" kern="1200" dirty="0"/>
            <a:t> | </a:t>
          </a:r>
          <a:r>
            <a:rPr lang="en-US" sz="1400" u="sng" kern="1200" dirty="0">
              <a:hlinkClick xmlns:r="http://schemas.openxmlformats.org/officeDocument/2006/relationships" r:id="rId2"/>
            </a:rPr>
            <a:t>Google Scholar</a:t>
          </a:r>
          <a:endParaRPr lang="en-US" sz="1400" kern="1200" dirty="0"/>
        </a:p>
      </dsp:txBody>
      <dsp:txXfrm>
        <a:off x="58471" y="274179"/>
        <a:ext cx="6741058" cy="1080845"/>
      </dsp:txXfrm>
    </dsp:sp>
    <dsp:sp modelId="{C8FBC42B-7821-4B16-ADF8-8EC8546C802A}">
      <dsp:nvSpPr>
        <dsp:cNvPr id="0" name=""/>
        <dsp:cNvSpPr/>
      </dsp:nvSpPr>
      <dsp:spPr>
        <a:xfrm>
          <a:off x="0" y="1453815"/>
          <a:ext cx="6858000" cy="1197787"/>
        </a:xfrm>
        <a:prstGeom prst="roundRect">
          <a:avLst/>
        </a:prstGeom>
        <a:solidFill>
          <a:schemeClr val="accent2">
            <a:hueOff val="1065072"/>
            <a:satOff val="-13050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K.-I. Kanatani, </a:t>
          </a:r>
          <a:r>
            <a:rPr lang="en-US" sz="1400" i="1" kern="1200"/>
            <a:t>Group-Theoretical Methods in Image Understanding</a:t>
          </a:r>
          <a:r>
            <a:rPr lang="en-US" sz="1400" kern="1200"/>
            <a:t>, Springer Science &amp; Business Media, vol. 20, 2012.</a:t>
          </a:r>
        </a:p>
      </dsp:txBody>
      <dsp:txXfrm>
        <a:off x="58471" y="1512286"/>
        <a:ext cx="6741058" cy="1080845"/>
      </dsp:txXfrm>
    </dsp:sp>
    <dsp:sp modelId="{2928445A-F909-480C-A58C-14F617C076A0}">
      <dsp:nvSpPr>
        <dsp:cNvPr id="0" name=""/>
        <dsp:cNvSpPr/>
      </dsp:nvSpPr>
      <dsp:spPr>
        <a:xfrm>
          <a:off x="0" y="2691923"/>
          <a:ext cx="6858000" cy="1197787"/>
        </a:xfrm>
        <a:prstGeom prst="roundRect">
          <a:avLst/>
        </a:prstGeom>
        <a:solidFill>
          <a:schemeClr val="accent2">
            <a:hueOff val="2130145"/>
            <a:satOff val="-26100"/>
            <a:lumOff val="-137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S. S. Stevens and J. Volkmann, “The relation of pitch to frequency: a revised scale,” </a:t>
          </a:r>
          <a:r>
            <a:rPr lang="en-US" sz="1400" i="1" kern="1200"/>
            <a:t>The American Journal of Psychology</a:t>
          </a:r>
          <a:r>
            <a:rPr lang="en-US" sz="1400" kern="1200"/>
            <a:t>, vol. 53, no. 3, pp. 329–353, 1940.View at: </a:t>
          </a:r>
          <a:r>
            <a:rPr lang="en-US" sz="1400" u="sng" kern="1200">
              <a:hlinkClick xmlns:r="http://schemas.openxmlformats.org/officeDocument/2006/relationships" r:id="rId3"/>
            </a:rPr>
            <a:t>Publisher Site</a:t>
          </a:r>
          <a:r>
            <a:rPr lang="en-US" sz="1400" kern="1200"/>
            <a:t> | </a:t>
          </a:r>
          <a:r>
            <a:rPr lang="en-US" sz="1400" u="sng" kern="1200">
              <a:hlinkClick xmlns:r="http://schemas.openxmlformats.org/officeDocument/2006/relationships" r:id="rId4"/>
            </a:rPr>
            <a:t>Google Scholar</a:t>
          </a:r>
          <a:endParaRPr lang="en-US" sz="1400" kern="1200"/>
        </a:p>
      </dsp:txBody>
      <dsp:txXfrm>
        <a:off x="58471" y="2750394"/>
        <a:ext cx="6741058" cy="1080845"/>
      </dsp:txXfrm>
    </dsp:sp>
    <dsp:sp modelId="{0C86C17C-EDE7-47BB-983B-A935B494D26B}">
      <dsp:nvSpPr>
        <dsp:cNvPr id="0" name=""/>
        <dsp:cNvSpPr/>
      </dsp:nvSpPr>
      <dsp:spPr>
        <a:xfrm>
          <a:off x="0" y="3930030"/>
          <a:ext cx="6858000" cy="1197787"/>
        </a:xfrm>
        <a:prstGeom prst="roundRect">
          <a:avLst/>
        </a:prstGeom>
        <a:solidFill>
          <a:schemeClr val="accent2">
            <a:hueOff val="3195217"/>
            <a:satOff val="-39150"/>
            <a:lumOff val="-20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T. Qiao, S. Zhang, Z. Zhang, S. Cao, and S. Xu, “Sub-spectrogram segmentation for environmental sound classification via convolutional recurrent neural network and score level fusion,” in </a:t>
          </a:r>
          <a:r>
            <a:rPr lang="en-US" sz="1400" i="1" kern="1200"/>
            <a:t>2019 IEEE International Workshop on Signal Processing Systems (SiPS)</a:t>
          </a:r>
          <a:r>
            <a:rPr lang="en-US" sz="1400" kern="1200"/>
            <a:t>, pp. 318–323, Nanjing, China, 2019.View at: </a:t>
          </a:r>
          <a:r>
            <a:rPr lang="en-US" sz="1400" u="sng" kern="1200">
              <a:hlinkClick xmlns:r="http://schemas.openxmlformats.org/officeDocument/2006/relationships" r:id="rId5"/>
            </a:rPr>
            <a:t>Publisher Site</a:t>
          </a:r>
          <a:r>
            <a:rPr lang="en-US" sz="1400" kern="1200"/>
            <a:t> | </a:t>
          </a:r>
          <a:r>
            <a:rPr lang="en-US" sz="1400" u="sng" kern="1200">
              <a:hlinkClick xmlns:r="http://schemas.openxmlformats.org/officeDocument/2006/relationships" r:id="rId6"/>
            </a:rPr>
            <a:t>Google Scholar</a:t>
          </a:r>
          <a:endParaRPr lang="en-US" sz="1400" kern="1200"/>
        </a:p>
      </dsp:txBody>
      <dsp:txXfrm>
        <a:off x="58471" y="3988501"/>
        <a:ext cx="6741058" cy="10808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953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7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3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94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22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6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0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1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4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2/26/25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65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2/26/25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17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94" r:id="rId6"/>
    <p:sldLayoutId id="2147483689" r:id="rId7"/>
    <p:sldLayoutId id="2147483690" r:id="rId8"/>
    <p:sldLayoutId id="2147483691" r:id="rId9"/>
    <p:sldLayoutId id="2147483693" r:id="rId10"/>
    <p:sldLayoutId id="214748369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pythoncode.com/article/dropout-regularization-in-pytorch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itHub - OmarHory/VoiceGenderRecognition: Voice Gender Recognition/  Detection/ Identification using Deep Neural Networks and Machine Learning.">
            <a:extLst>
              <a:ext uri="{FF2B5EF4-FFF2-40B4-BE49-F238E27FC236}">
                <a16:creationId xmlns:a16="http://schemas.microsoft.com/office/drawing/2014/main" id="{67F782C0-433C-C7B1-A73F-E8FC20689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/>
          <a:stretch/>
        </p:blipFill>
        <p:spPr bwMode="auto">
          <a:xfrm>
            <a:off x="20" y="10"/>
            <a:ext cx="12191435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871B5-F5DC-B310-95A6-9329472A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z="6800" b="1" i="1" dirty="0">
                <a:solidFill>
                  <a:srgbClr val="FFFFFF"/>
                </a:solidFill>
                <a:effectLst/>
              </a:rPr>
              <a:t>Voice-based gender identification</a:t>
            </a:r>
            <a:endParaRPr lang="en-US" sz="6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13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A7C71-11EE-684F-E94E-44F2AACE2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19075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en-US" sz="4400" b="1" u="sng" dirty="0">
                <a:effectLst/>
              </a:rPr>
              <a:t>System Design &amp; Implementation</a:t>
            </a:r>
            <a:br>
              <a:rPr lang="en-US" sz="4400" u="sng" dirty="0">
                <a:effectLst/>
              </a:rPr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E746D2-A755-D103-F208-AEAB3E5E6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50" y="1584327"/>
            <a:ext cx="8124825" cy="423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16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01FD-6C5F-1FEB-A262-BF0ABD24F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19" y="710364"/>
            <a:ext cx="4476750" cy="1263649"/>
          </a:xfrm>
        </p:spPr>
        <p:txBody>
          <a:bodyPr>
            <a:normAutofit fontScale="90000"/>
          </a:bodyPr>
          <a:lstStyle/>
          <a:p>
            <a:r>
              <a:rPr lang="en-US" sz="4400" b="1" u="sng" dirty="0">
                <a:effectLst/>
              </a:rPr>
              <a:t>System Design &amp; </a:t>
            </a:r>
            <a:br>
              <a:rPr lang="en-US" sz="4400" b="1" u="sng" dirty="0">
                <a:effectLst/>
              </a:rPr>
            </a:br>
            <a:r>
              <a:rPr lang="en-US" sz="4400" b="1" u="sng" dirty="0">
                <a:effectLst/>
              </a:rPr>
              <a:t>Implementation</a:t>
            </a:r>
            <a:br>
              <a:rPr lang="en-US" sz="4400" u="sng" dirty="0">
                <a:effectLst/>
              </a:rPr>
            </a:br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EDE970A2-EA8F-4E1A-87E1-D28E3696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9203" y="404929"/>
            <a:ext cx="5730240" cy="187452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DE7E58-3FFE-DAF1-F456-1FF0C9B3BBCB}"/>
              </a:ext>
            </a:extLst>
          </p:cNvPr>
          <p:cNvSpPr txBox="1"/>
          <p:nvPr/>
        </p:nvSpPr>
        <p:spPr>
          <a:xfrm>
            <a:off x="7244825" y="2469380"/>
            <a:ext cx="320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Waveform for the Female voice</a:t>
            </a:r>
          </a:p>
          <a:p>
            <a:endParaRPr lang="en-US" dirty="0"/>
          </a:p>
        </p:txBody>
      </p:sp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381B9BD-2C04-23C4-9978-535A5F1B3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69203" y="3821430"/>
            <a:ext cx="5730240" cy="18211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E9D3FC-B8CB-A48A-A046-6D9C65C2EDC9}"/>
              </a:ext>
            </a:extLst>
          </p:cNvPr>
          <p:cNvSpPr txBox="1"/>
          <p:nvPr/>
        </p:nvSpPr>
        <p:spPr>
          <a:xfrm>
            <a:off x="7431904" y="5844605"/>
            <a:ext cx="3204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Waveform for the </a:t>
            </a:r>
            <a:r>
              <a:rPr lang="en-US" dirty="0"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</a:t>
            </a:r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ale voice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59F074-8BAD-2B3E-9074-C368FE091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1019" y="2376373"/>
            <a:ext cx="3638550" cy="2507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14D241F-FB66-640C-190D-E8744070717C}"/>
              </a:ext>
            </a:extLst>
          </p:cNvPr>
          <p:cNvSpPr txBox="1"/>
          <p:nvPr/>
        </p:nvSpPr>
        <p:spPr>
          <a:xfrm>
            <a:off x="1266824" y="5133975"/>
            <a:ext cx="3083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effectLst/>
                <a:latin typeface="Calibri" panose="020F0502020204030204" pitchFamily="34" charset="0"/>
                <a:ea typeface="STIXGeneral-Regular"/>
                <a:cs typeface="STIXGeneral-Regular"/>
              </a:rPr>
              <a:t>Original time domain signal</a:t>
            </a:r>
            <a:endParaRPr lang="en-US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47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50072-66D9-2B45-EAB7-24EBF77D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 dirty="0"/>
              <a:t>Method</a:t>
            </a:r>
          </a:p>
        </p:txBody>
      </p:sp>
      <p:pic>
        <p:nvPicPr>
          <p:cNvPr id="5" name="Picture 4" descr="Sample being pipetted into a petri dish">
            <a:extLst>
              <a:ext uri="{FF2B5EF4-FFF2-40B4-BE49-F238E27FC236}">
                <a16:creationId xmlns:a16="http://schemas.microsoft.com/office/drawing/2014/main" id="{3AE380AA-C391-0F16-CCD9-09F70BA96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9" r="-2" b="-2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3D45C-FA8A-DAEB-3C94-B3D48AF26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57526"/>
            <a:ext cx="4400549" cy="3219450"/>
          </a:xfrm>
        </p:spPr>
        <p:txBody>
          <a:bodyPr anchor="t">
            <a:normAutofit lnSpcReduction="10000"/>
          </a:bodyPr>
          <a:lstStyle/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Fourier Transforms</a:t>
            </a:r>
          </a:p>
          <a:p>
            <a:r>
              <a:rPr lang="en-US" b="1" dirty="0">
                <a:effectLst/>
                <a:latin typeface="Calibri Light" panose="020F0302020204030204" pitchFamily="34" charset="0"/>
                <a:ea typeface="宋体" panose="02010600030101010101" pitchFamily="2" charset="-122"/>
              </a:rPr>
              <a:t>Discrete Fourier Transform (DFT)</a:t>
            </a:r>
            <a:endParaRPr lang="en-US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Fast Fourier Transform (FFT)</a:t>
            </a:r>
            <a:endParaRPr lang="en-US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Chroma-STFT (Short-Time Fourier Transform)</a:t>
            </a:r>
            <a:endParaRPr lang="en-US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Mel Spectrogram</a:t>
            </a:r>
            <a:endParaRPr lang="en-US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endParaRPr lang="en-US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63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31209-8DA4-5275-E786-D01A00F2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6" y="432047"/>
            <a:ext cx="4688889" cy="704295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Fourier Transforms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6F966E-3A08-9770-15FA-05B6A3266813}"/>
                  </a:ext>
                </a:extLst>
              </p:cNvPr>
              <p:cNvSpPr txBox="1"/>
              <p:nvPr/>
            </p:nvSpPr>
            <p:spPr>
              <a:xfrm>
                <a:off x="4786262" y="1450192"/>
                <a:ext cx="8133347" cy="908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𝜋𝜀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16F966E-3A08-9770-15FA-05B6A3266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262" y="1450192"/>
                <a:ext cx="8133347" cy="9087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30B834-1B9D-0217-39B4-1BC490B06B34}"/>
                  </a:ext>
                </a:extLst>
              </p:cNvPr>
              <p:cNvSpPr txBox="1"/>
              <p:nvPr/>
            </p:nvSpPr>
            <p:spPr>
              <a:xfrm>
                <a:off x="6513095" y="3919197"/>
                <a:ext cx="7988968" cy="579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+∞</m:t>
                        </m:r>
                      </m:sup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𝜋𝜀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30B834-1B9D-0217-39B4-1BC490B06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095" y="3919197"/>
                <a:ext cx="7988968" cy="579902"/>
              </a:xfrm>
              <a:prstGeom prst="rect">
                <a:avLst/>
              </a:prstGeom>
              <a:blipFill>
                <a:blip r:embed="rId3"/>
                <a:stretch>
                  <a:fillRect l="-1144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F60BE0-938F-5ACA-0366-0495934A96F5}"/>
              </a:ext>
            </a:extLst>
          </p:cNvPr>
          <p:cNvSpPr txBox="1"/>
          <p:nvPr/>
        </p:nvSpPr>
        <p:spPr>
          <a:xfrm>
            <a:off x="7427495" y="2482752"/>
            <a:ext cx="367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Fourier transform integral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47D598-16C8-2604-A529-D2B7919834B5}"/>
              </a:ext>
            </a:extLst>
          </p:cNvPr>
          <p:cNvSpPr txBox="1"/>
          <p:nvPr/>
        </p:nvSpPr>
        <p:spPr>
          <a:xfrm>
            <a:off x="7427495" y="5223142"/>
            <a:ext cx="3673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Fourier inversion integral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20F6B3-75F5-90D4-2588-700B12B5FF5F}"/>
              </a:ext>
            </a:extLst>
          </p:cNvPr>
          <p:cNvSpPr txBox="1"/>
          <p:nvPr/>
        </p:nvSpPr>
        <p:spPr>
          <a:xfrm>
            <a:off x="401053" y="2358901"/>
            <a:ext cx="5277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First, it is decomposed into building components that can be processed more efficiently for better signal understanding. When these building blocks are exponential functions, the process is called Fourier analysis.</a:t>
            </a:r>
          </a:p>
        </p:txBody>
      </p:sp>
    </p:spTree>
    <p:extLst>
      <p:ext uri="{BB962C8B-B14F-4D97-AF65-F5344CB8AC3E}">
        <p14:creationId xmlns:p14="http://schemas.microsoft.com/office/powerpoint/2010/main" val="423865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CFB7-00AF-FC72-B6E4-53ABE3C90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3" y="369902"/>
            <a:ext cx="7485355" cy="1263649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 Light" panose="020F0302020204030204" pitchFamily="34" charset="0"/>
                <a:ea typeface="宋体" panose="02010600030101010101" pitchFamily="2" charset="-122"/>
              </a:rPr>
              <a:t>Discrete Fourier Transform (DFT)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07B66-5386-8B17-23B9-0911DB0E3164}"/>
                  </a:ext>
                </a:extLst>
              </p:cNvPr>
              <p:cNvSpPr txBox="1"/>
              <p:nvPr/>
            </p:nvSpPr>
            <p:spPr>
              <a:xfrm>
                <a:off x="7510508" y="1633551"/>
                <a:ext cx="3887796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=0,,,,,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B07B66-5386-8B17-23B9-0911DB0E31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508" y="1633551"/>
                <a:ext cx="3887796" cy="7791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345C66-DF73-DF09-C968-166266DB6023}"/>
                  </a:ext>
                </a:extLst>
              </p:cNvPr>
              <p:cNvSpPr txBox="1"/>
              <p:nvPr/>
            </p:nvSpPr>
            <p:spPr>
              <a:xfrm>
                <a:off x="7510508" y="4055764"/>
                <a:ext cx="4064446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=0,,,,,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E345C66-DF73-DF09-C968-166266DB6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508" y="4055764"/>
                <a:ext cx="4064446" cy="77912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673C226-55E0-E0A4-1280-5ECF488C4DD0}"/>
              </a:ext>
            </a:extLst>
          </p:cNvPr>
          <p:cNvSpPr txBox="1"/>
          <p:nvPr/>
        </p:nvSpPr>
        <p:spPr>
          <a:xfrm>
            <a:off x="8167456" y="2645546"/>
            <a:ext cx="260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DFT's formula</a:t>
            </a:r>
            <a:endParaRPr lang="en-US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A2B967-E8AB-892E-3F9D-8E0E0DBCA69C}"/>
              </a:ext>
            </a:extLst>
          </p:cNvPr>
          <p:cNvSpPr txBox="1"/>
          <p:nvPr/>
        </p:nvSpPr>
        <p:spPr>
          <a:xfrm>
            <a:off x="8728229" y="5039783"/>
            <a:ext cx="2601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u="sng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Calibri" panose="020F0502020204030204" pitchFamily="34" charset="0"/>
              </a:rPr>
              <a:t>IDFT's formula</a:t>
            </a:r>
            <a:endParaRPr lang="en-US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7EA7E-CC30-91D5-91AC-228D6AD31C11}"/>
              </a:ext>
            </a:extLst>
          </p:cNvPr>
          <p:cNvSpPr txBox="1"/>
          <p:nvPr/>
        </p:nvSpPr>
        <p:spPr>
          <a:xfrm>
            <a:off x="470517" y="2263806"/>
            <a:ext cx="5406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discrete Fourier transform is called the finite Fourier transform and transform in Fourier analysis for discrete time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input for this transformation is a finite series of real or complex numbers.</a:t>
            </a:r>
          </a:p>
        </p:txBody>
      </p:sp>
    </p:spTree>
    <p:extLst>
      <p:ext uri="{BB962C8B-B14F-4D97-AF65-F5344CB8AC3E}">
        <p14:creationId xmlns:p14="http://schemas.microsoft.com/office/powerpoint/2010/main" val="995735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A686C-A8E4-6B83-8E10-9D7F9F20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1163594"/>
            <a:ext cx="6095999" cy="162405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Fast Fourier Transform (FFT)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picture of an electromagnetic radiation">
            <a:extLst>
              <a:ext uri="{FF2B5EF4-FFF2-40B4-BE49-F238E27FC236}">
                <a16:creationId xmlns:a16="http://schemas.microsoft.com/office/drawing/2014/main" id="{FDB942A1-B958-DB92-16A0-A4E933DBF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22" r="27112" b="2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AF7C85-71FD-234E-20E4-3832822D140E}"/>
                  </a:ext>
                </a:extLst>
              </p:cNvPr>
              <p:cNvSpPr txBox="1"/>
              <p:nvPr/>
            </p:nvSpPr>
            <p:spPr>
              <a:xfrm>
                <a:off x="5334001" y="3047999"/>
                <a:ext cx="6095999" cy="30480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𝑘𝑛</m:t>
                                    </m:r>
                                  </m:num>
                                  <m:den>
                                    <m:r>
                                      <a:rPr lang="en-US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  ∀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=0,1,2,..,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nary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7AF7C85-71FD-234E-20E4-3832822D1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1" y="3047999"/>
                <a:ext cx="6095999" cy="304800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40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063AE-02F4-90F6-AD7B-F8EA1011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021079"/>
            <a:ext cx="10667999" cy="1086018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Chroma-STFT (Short-Time Fourier Transform)</a:t>
            </a:r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80CBF0E-1AF1-4F17-84A3-89E3F964A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367198"/>
            <a:ext cx="12192000" cy="82296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34676D8-D37A-4610-BBFB-A1DC26D52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367198"/>
            <a:ext cx="12192000" cy="822960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3BCEF-C6B8-A9C7-95BE-B4619A901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920" y="3299198"/>
            <a:ext cx="7376160" cy="2796802"/>
          </a:xfrm>
        </p:spPr>
        <p:txBody>
          <a:bodyPr>
            <a:normAutofit/>
          </a:bodyPr>
          <a:lstStyle/>
          <a:p>
            <a:pPr algn="ctr"/>
            <a:r>
              <a:rPr lang="en-US" sz="1300"/>
              <a:t>The STFT represents information about pitch classification and signal structure:</a:t>
            </a:r>
          </a:p>
          <a:p>
            <a:pPr lvl="1" algn="ctr"/>
            <a:r>
              <a:rPr lang="en-US" sz="1300"/>
              <a:t>An octave is defined as the distance of 12 pitches in our scale</a:t>
            </a:r>
          </a:p>
          <a:p>
            <a:pPr lvl="1" algn="ctr"/>
            <a:r>
              <a:rPr lang="en-US" sz="1300"/>
              <a:t>An octave is an interval or interval in time between a musical note and another note of half or twice its frequency.</a:t>
            </a:r>
          </a:p>
          <a:p>
            <a:pPr lvl="1" algn="ctr"/>
            <a:r>
              <a:rPr lang="en-US" sz="1300"/>
              <a:t>Tone Pitch and Tint are two components of pitch.</a:t>
            </a:r>
          </a:p>
          <a:p>
            <a:pPr lvl="1" algn="ctr"/>
            <a:r>
              <a:rPr lang="en-US" sz="1300"/>
              <a:t>The pitch is the number of octaves and Chroma is the pitch.</a:t>
            </a:r>
          </a:p>
        </p:txBody>
      </p:sp>
    </p:spTree>
    <p:extLst>
      <p:ext uri="{BB962C8B-B14F-4D97-AF65-F5344CB8AC3E}">
        <p14:creationId xmlns:p14="http://schemas.microsoft.com/office/powerpoint/2010/main" val="3205315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2C25-816D-EA23-49D7-E14679993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72" y="334392"/>
            <a:ext cx="9144000" cy="12636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Chroma-STFT (Short-Time Fourier Transform)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D07FB-B1DC-4E5D-FF8A-41DC785FA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0" y="2243137"/>
            <a:ext cx="4772025" cy="27527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4F33B-0D5A-285C-601B-E8062F678322}"/>
              </a:ext>
            </a:extLst>
          </p:cNvPr>
          <p:cNvSpPr txBox="1"/>
          <p:nvPr/>
        </p:nvSpPr>
        <p:spPr>
          <a:xfrm>
            <a:off x="1460839" y="5200650"/>
            <a:ext cx="165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Chromogram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7AF1B4FC-AF40-F35F-E075-8CC3F8BC7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47447" y="1389697"/>
            <a:ext cx="5730240" cy="1706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60C899A-B459-1E7A-34FA-95BCF0CD3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14280" y="4120678"/>
            <a:ext cx="5730240" cy="17221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50A5C-CED2-0027-AE96-3D1AF947A5E0}"/>
              </a:ext>
            </a:extLst>
          </p:cNvPr>
          <p:cNvSpPr txBox="1"/>
          <p:nvPr/>
        </p:nvSpPr>
        <p:spPr>
          <a:xfrm>
            <a:off x="6951216" y="3197348"/>
            <a:ext cx="3453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Chromogram for the Female voice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13B39-F593-AE55-BFB4-54E1173D9378}"/>
              </a:ext>
            </a:extLst>
          </p:cNvPr>
          <p:cNvSpPr txBox="1"/>
          <p:nvPr/>
        </p:nvSpPr>
        <p:spPr>
          <a:xfrm>
            <a:off x="6596109" y="6167942"/>
            <a:ext cx="3685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Chromogram for the Male voice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894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4CC8E-83E9-1B96-CC03-D565DCC59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523" y="885825"/>
            <a:ext cx="3810001" cy="1901824"/>
          </a:xfrm>
        </p:spPr>
        <p:txBody>
          <a:bodyPr anchor="b">
            <a:normAutofit/>
          </a:bodyPr>
          <a:lstStyle/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Mel Spectrogram</a:t>
            </a:r>
            <a:endParaRPr lang="en-US" dirty="0"/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D66C9D2-E0C6-2505-0E94-BC0676A70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73756"/>
            <a:ext cx="6095047" cy="3110488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DEAFF-2138-8D4E-92F5-3290FE8B4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524" y="3047999"/>
            <a:ext cx="3810000" cy="3048001"/>
          </a:xfrm>
        </p:spPr>
        <p:txBody>
          <a:bodyPr>
            <a:normAutofit/>
          </a:bodyPr>
          <a:lstStyle/>
          <a:p>
            <a:r>
              <a:rPr lang="en-US" sz="1800"/>
              <a:t>Spectrum is an image that represents the frequency spectrum of a signal.</a:t>
            </a:r>
          </a:p>
          <a:p>
            <a:r>
              <a:rPr lang="en-US" sz="1800"/>
              <a:t>The Mel scale [3] is a mathematical representation of how the human ear works</a:t>
            </a:r>
          </a:p>
          <a:p>
            <a:r>
              <a:rPr lang="en-US" sz="1800"/>
              <a:t>In mathematical terms, the Mel scale is the result of a nonlinear transformation of</a:t>
            </a:r>
          </a:p>
          <a:p>
            <a:r>
              <a:rPr lang="en-US" sz="1800"/>
              <a:t>frequency scale</a:t>
            </a:r>
          </a:p>
        </p:txBody>
      </p:sp>
    </p:spTree>
    <p:extLst>
      <p:ext uri="{BB962C8B-B14F-4D97-AF65-F5344CB8AC3E}">
        <p14:creationId xmlns:p14="http://schemas.microsoft.com/office/powerpoint/2010/main" val="4093251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6A447E-8F7A-7BBD-1960-F21CD3A83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1" y="2006353"/>
            <a:ext cx="1830279" cy="781296"/>
          </a:xfrm>
        </p:spPr>
        <p:txBody>
          <a:bodyPr anchor="b">
            <a:normAutofit/>
          </a:bodyPr>
          <a:lstStyle/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MFCC</a:t>
            </a:r>
            <a:endParaRPr lang="en-US" dirty="0"/>
          </a:p>
        </p:txBody>
      </p:sp>
      <p:pic>
        <p:nvPicPr>
          <p:cNvPr id="5" name="Picture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D8245AD-20CD-66A0-A984-7A4E3C154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45" r="48455"/>
          <a:stretch/>
        </p:blipFill>
        <p:spPr>
          <a:xfrm>
            <a:off x="20" y="10"/>
            <a:ext cx="4571982" cy="6857992"/>
          </a:xfrm>
          <a:custGeom>
            <a:avLst/>
            <a:gdLst/>
            <a:ahLst/>
            <a:cxnLst/>
            <a:rect l="l" t="t" r="r" b="b"/>
            <a:pathLst>
              <a:path w="4572002" h="6858002">
                <a:moveTo>
                  <a:pt x="4295315" y="6438981"/>
                </a:moveTo>
                <a:lnTo>
                  <a:pt x="4275384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7" y="6513012"/>
                </a:lnTo>
                <a:lnTo>
                  <a:pt x="4264397" y="6508052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211111" y="2836172"/>
                </a:moveTo>
                <a:lnTo>
                  <a:pt x="4202420" y="2848793"/>
                </a:lnTo>
                <a:cubicBezTo>
                  <a:pt x="4192420" y="2881226"/>
                  <a:pt x="4178988" y="2913982"/>
                  <a:pt x="4177881" y="2947862"/>
                </a:cubicBezTo>
                <a:lnTo>
                  <a:pt x="4177881" y="2947863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1"/>
                  <a:pt x="4093355" y="3574408"/>
                </a:cubicBezTo>
                <a:lnTo>
                  <a:pt x="4093356" y="3574408"/>
                </a:ln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cubicBezTo>
                  <a:pt x="4127218" y="3638158"/>
                  <a:pt x="4132898" y="3646123"/>
                  <a:pt x="4136708" y="3654416"/>
                </a:cubicBez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6645" y="3852620"/>
                </a:lnTo>
                <a:cubicBezTo>
                  <a:pt x="4114978" y="3863193"/>
                  <a:pt x="4117265" y="3874195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cubicBezTo>
                  <a:pt x="4152853" y="4016025"/>
                  <a:pt x="4148364" y="4029837"/>
                  <a:pt x="4142220" y="4043839"/>
                </a:cubicBez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cubicBezTo>
                  <a:pt x="4126122" y="4123948"/>
                  <a:pt x="4129552" y="4144333"/>
                  <a:pt x="4138410" y="4165384"/>
                </a:cubicBezTo>
                <a:lnTo>
                  <a:pt x="4142315" y="4192388"/>
                </a:lnTo>
                <a:lnTo>
                  <a:pt x="4142220" y="4221391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6"/>
                  <a:pt x="4116716" y="4800483"/>
                </a:cubicBezTo>
                <a:lnTo>
                  <a:pt x="4116716" y="4800483"/>
                </a:ln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cubicBezTo>
                  <a:pt x="4142601" y="4840633"/>
                  <a:pt x="4151364" y="4853636"/>
                  <a:pt x="4156484" y="4867614"/>
                </a:cubicBez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5"/>
                </a:cubicBezTo>
                <a:lnTo>
                  <a:pt x="4158155" y="4933805"/>
                </a:lnTo>
                <a:lnTo>
                  <a:pt x="4158155" y="4933806"/>
                </a:lnTo>
                <a:cubicBezTo>
                  <a:pt x="4160163" y="4953853"/>
                  <a:pt x="4171415" y="4969748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706" y="5062669"/>
                  <a:pt x="4221137" y="5082339"/>
                  <a:pt x="4228472" y="5102461"/>
                </a:cubicBez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8901" y="5166114"/>
                </a:lnTo>
                <a:cubicBezTo>
                  <a:pt x="4228139" y="5167638"/>
                  <a:pt x="4228711" y="5169781"/>
                  <a:pt x="4229592" y="5172091"/>
                </a:cubicBezTo>
                <a:lnTo>
                  <a:pt x="4232139" y="5179068"/>
                </a:lnTo>
                <a:lnTo>
                  <a:pt x="4231973" y="5229433"/>
                </a:lnTo>
                <a:cubicBezTo>
                  <a:pt x="4228139" y="5245269"/>
                  <a:pt x="4220423" y="5259937"/>
                  <a:pt x="4208516" y="5272796"/>
                </a:cubicBezTo>
                <a:cubicBezTo>
                  <a:pt x="4185226" y="5298086"/>
                  <a:pt x="4177689" y="5325412"/>
                  <a:pt x="4179637" y="5355014"/>
                </a:cubicBez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cubicBezTo>
                  <a:pt x="4204993" y="5524467"/>
                  <a:pt x="4202326" y="5528265"/>
                  <a:pt x="4198230" y="5531693"/>
                </a:cubicBez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8"/>
                </a:lnTo>
                <a:lnTo>
                  <a:pt x="4188085" y="5547579"/>
                </a:lnTo>
                <a:cubicBezTo>
                  <a:pt x="4188180" y="5552508"/>
                  <a:pt x="4191562" y="5557318"/>
                  <a:pt x="4197658" y="5562747"/>
                </a:cubicBezTo>
                <a:cubicBezTo>
                  <a:pt x="4240331" y="5600468"/>
                  <a:pt x="4267002" y="5646190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cubicBezTo>
                  <a:pt x="4375877" y="5892038"/>
                  <a:pt x="4379782" y="5900611"/>
                  <a:pt x="4382997" y="5909351"/>
                </a:cubicBezTo>
                <a:lnTo>
                  <a:pt x="4389878" y="5935950"/>
                </a:lnTo>
                <a:lnTo>
                  <a:pt x="4389711" y="5964477"/>
                </a:lnTo>
                <a:cubicBezTo>
                  <a:pt x="4388783" y="5974097"/>
                  <a:pt x="4387306" y="5983766"/>
                  <a:pt x="4386258" y="5993291"/>
                </a:cubicBez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cubicBezTo>
                  <a:pt x="4309818" y="6139745"/>
                  <a:pt x="4314629" y="6145793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314" y="6364769"/>
                </a:lnTo>
                <a:lnTo>
                  <a:pt x="4380007" y="6387910"/>
                </a:lnTo>
                <a:lnTo>
                  <a:pt x="4377352" y="6393385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7352" y="6393385"/>
                </a:lnTo>
                <a:lnTo>
                  <a:pt x="4380008" y="6387910"/>
                </a:lnTo>
                <a:lnTo>
                  <a:pt x="4381314" y="6364769"/>
                </a:lnTo>
                <a:lnTo>
                  <a:pt x="4381496" y="6361540"/>
                </a:ln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cubicBezTo>
                  <a:pt x="4359397" y="6200944"/>
                  <a:pt x="4347777" y="6175797"/>
                  <a:pt x="4325488" y="6155602"/>
                </a:cubicBezTo>
                <a:cubicBezTo>
                  <a:pt x="4320059" y="6150697"/>
                  <a:pt x="4316141" y="6146732"/>
                  <a:pt x="4313590" y="6143190"/>
                </a:cubicBez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cubicBezTo>
                  <a:pt x="4388354" y="5974241"/>
                  <a:pt x="4392164" y="5954618"/>
                  <a:pt x="4389878" y="5935950"/>
                </a:cubicBezTo>
                <a:lnTo>
                  <a:pt x="4389878" y="5935950"/>
                </a:lnTo>
                <a:lnTo>
                  <a:pt x="4389878" y="5935949"/>
                </a:lnTo>
                <a:cubicBezTo>
                  <a:pt x="4387592" y="5918042"/>
                  <a:pt x="4379782" y="5900323"/>
                  <a:pt x="4371972" y="5883751"/>
                </a:cubicBezTo>
                <a:cubicBezTo>
                  <a:pt x="4350063" y="5837457"/>
                  <a:pt x="4322820" y="5794974"/>
                  <a:pt x="4283577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8" y="5716485"/>
                  <a:pt x="4268906" y="5704483"/>
                </a:cubicBezTo>
                <a:cubicBezTo>
                  <a:pt x="4267002" y="5646189"/>
                  <a:pt x="4240331" y="5600467"/>
                  <a:pt x="4197658" y="5562746"/>
                </a:cubicBezTo>
                <a:lnTo>
                  <a:pt x="4188085" y="5547578"/>
                </a:lnTo>
                <a:lnTo>
                  <a:pt x="4198230" y="5531694"/>
                </a:lnTo>
                <a:cubicBezTo>
                  <a:pt x="4206421" y="5524837"/>
                  <a:pt x="4208898" y="5516503"/>
                  <a:pt x="4208850" y="5507668"/>
                </a:cubicBez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1083" y="5326163"/>
                </a:lnTo>
                <a:cubicBezTo>
                  <a:pt x="4184464" y="5307422"/>
                  <a:pt x="4192990" y="5289657"/>
                  <a:pt x="4208516" y="5272797"/>
                </a:cubicBezTo>
                <a:cubicBezTo>
                  <a:pt x="4232329" y="5247079"/>
                  <a:pt x="4239379" y="5214122"/>
                  <a:pt x="4232139" y="5179068"/>
                </a:cubicBez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2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5"/>
                </a:lnTo>
                <a:lnTo>
                  <a:pt x="4235616" y="5133224"/>
                </a:lnTo>
                <a:cubicBezTo>
                  <a:pt x="4233865" y="5101639"/>
                  <a:pt x="4211325" y="507324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cubicBezTo>
                  <a:pt x="4175273" y="4975511"/>
                  <a:pt x="4167700" y="4964604"/>
                  <a:pt x="4162914" y="4952673"/>
                </a:cubicBez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9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61262" y="4889275"/>
                </a:lnTo>
                <a:cubicBezTo>
                  <a:pt x="4159556" y="4866958"/>
                  <a:pt x="4148126" y="4846490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1"/>
                </a:ln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lnTo>
                  <a:pt x="4142220" y="4221391"/>
                </a:lnTo>
                <a:lnTo>
                  <a:pt x="4142315" y="4192388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cubicBezTo>
                  <a:pt x="4133981" y="4154857"/>
                  <a:pt x="4130909" y="4144498"/>
                  <a:pt x="4129066" y="4134255"/>
                </a:cubicBezTo>
                <a:lnTo>
                  <a:pt x="4127099" y="4103826"/>
                </a:lnTo>
                <a:lnTo>
                  <a:pt x="4142220" y="4043840"/>
                </a:lnTo>
                <a:cubicBezTo>
                  <a:pt x="4154508" y="4015835"/>
                  <a:pt x="4160175" y="3988593"/>
                  <a:pt x="4157913" y="3962160"/>
                </a:cubicBez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cubicBezTo>
                  <a:pt x="4121646" y="3879766"/>
                  <a:pt x="4118884" y="3874229"/>
                  <a:pt x="4117425" y="3868764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4"/>
                </a:lnTo>
                <a:lnTo>
                  <a:pt x="4143220" y="3680163"/>
                </a:lnTo>
                <a:cubicBezTo>
                  <a:pt x="4141696" y="3662494"/>
                  <a:pt x="4135458" y="3645682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6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2"/>
                </a:ln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82513" y="2914328"/>
                </a:lnTo>
                <a:cubicBezTo>
                  <a:pt x="4187561" y="2892182"/>
                  <a:pt x="4195753" y="2870416"/>
                  <a:pt x="4202420" y="2848794"/>
                </a:cubicBezTo>
                <a:cubicBezTo>
                  <a:pt x="4203753" y="2844317"/>
                  <a:pt x="4207039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1"/>
                </a:lnTo>
                <a:cubicBezTo>
                  <a:pt x="4130791" y="2499773"/>
                  <a:pt x="4128410" y="2509025"/>
                  <a:pt x="4125838" y="2518264"/>
                </a:cubicBezTo>
                <a:cubicBezTo>
                  <a:pt x="4123171" y="2527790"/>
                  <a:pt x="4122027" y="2536458"/>
                  <a:pt x="4122194" y="2545006"/>
                </a:cubicBezTo>
                <a:lnTo>
                  <a:pt x="4122194" y="2545007"/>
                </a:ln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2" y="2668002"/>
                </a:cubicBezTo>
                <a:cubicBezTo>
                  <a:pt x="4223947" y="2691055"/>
                  <a:pt x="4237663" y="2716964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4653" y="2782305"/>
                </a:lnTo>
                <a:lnTo>
                  <a:pt x="4253873" y="2778006"/>
                </a:lnTo>
                <a:lnTo>
                  <a:pt x="4254283" y="2770757"/>
                </a:lnTo>
                <a:lnTo>
                  <a:pt x="4247953" y="2745352"/>
                </a:lnTo>
                <a:lnTo>
                  <a:pt x="4247952" y="2745348"/>
                </a:lnTo>
                <a:cubicBezTo>
                  <a:pt x="4237663" y="2716963"/>
                  <a:pt x="4223947" y="2691054"/>
                  <a:pt x="4199562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cubicBezTo>
                  <a:pt x="4130981" y="2499786"/>
                  <a:pt x="4135363" y="2481259"/>
                  <a:pt x="4134482" y="2463019"/>
                </a:cubicBezTo>
                <a:lnTo>
                  <a:pt x="4134481" y="2463018"/>
                </a:lnTo>
                <a:lnTo>
                  <a:pt x="4134482" y="2463018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51027" y="1453958"/>
                </a:moveTo>
                <a:lnTo>
                  <a:pt x="3745230" y="1459073"/>
                </a:lnTo>
                <a:lnTo>
                  <a:pt x="3745230" y="1459073"/>
                </a:lnTo>
                <a:lnTo>
                  <a:pt x="3745229" y="1459074"/>
                </a:lnTo>
                <a:lnTo>
                  <a:pt x="3736012" y="1481572"/>
                </a:lnTo>
                <a:lnTo>
                  <a:pt x="3745230" y="1459073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590" y="376781"/>
                  <a:pt x="3762352" y="357921"/>
                  <a:pt x="3759494" y="338870"/>
                </a:cubicBez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8"/>
                </a:lnTo>
                <a:lnTo>
                  <a:pt x="3785402" y="228944"/>
                </a:lnTo>
                <a:lnTo>
                  <a:pt x="3785402" y="228949"/>
                </a:lnTo>
                <a:lnTo>
                  <a:pt x="3785402" y="228948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8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1" y="21486"/>
                  <a:pt x="4218423" y="43012"/>
                  <a:pt x="4215374" y="63587"/>
                </a:cubicBezTo>
                <a:cubicBezTo>
                  <a:pt x="4209850" y="101308"/>
                  <a:pt x="4206420" y="139219"/>
                  <a:pt x="4201468" y="176939"/>
                </a:cubicBezTo>
                <a:cubicBezTo>
                  <a:pt x="4200324" y="184941"/>
                  <a:pt x="4198230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4" y="1489720"/>
                </a:cubicBezTo>
                <a:cubicBezTo>
                  <a:pt x="4198992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3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1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49" y="1992279"/>
                  <a:pt x="4294815" y="2013043"/>
                  <a:pt x="4296911" y="2030378"/>
                </a:cubicBezTo>
                <a:cubicBezTo>
                  <a:pt x="4299387" y="2048668"/>
                  <a:pt x="4301673" y="2067525"/>
                  <a:pt x="4307200" y="2085054"/>
                </a:cubicBezTo>
                <a:cubicBezTo>
                  <a:pt x="4321678" y="2130393"/>
                  <a:pt x="4338061" y="2175163"/>
                  <a:pt x="4353301" y="2220312"/>
                </a:cubicBezTo>
                <a:cubicBezTo>
                  <a:pt x="4365876" y="2257459"/>
                  <a:pt x="4355969" y="2294039"/>
                  <a:pt x="4350635" y="2330806"/>
                </a:cubicBezTo>
                <a:cubicBezTo>
                  <a:pt x="4347205" y="2353859"/>
                  <a:pt x="4339013" y="2375383"/>
                  <a:pt x="4351205" y="2401292"/>
                </a:cubicBezTo>
                <a:cubicBezTo>
                  <a:pt x="4362827" y="2426059"/>
                  <a:pt x="4360159" y="2457492"/>
                  <a:pt x="4366446" y="2485307"/>
                </a:cubicBezTo>
                <a:cubicBezTo>
                  <a:pt x="4371780" y="2508742"/>
                  <a:pt x="4380354" y="2531409"/>
                  <a:pt x="4388736" y="2554079"/>
                </a:cubicBezTo>
                <a:cubicBezTo>
                  <a:pt x="4400167" y="2584942"/>
                  <a:pt x="4412167" y="2615421"/>
                  <a:pt x="4406453" y="2649143"/>
                </a:cubicBezTo>
                <a:cubicBezTo>
                  <a:pt x="4399975" y="2687436"/>
                  <a:pt x="4424359" y="2713723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4" y="2901943"/>
                </a:cubicBezTo>
                <a:cubicBezTo>
                  <a:pt x="4502848" y="2948047"/>
                  <a:pt x="4513136" y="2994722"/>
                  <a:pt x="4505896" y="3042728"/>
                </a:cubicBezTo>
                <a:cubicBezTo>
                  <a:pt x="4502658" y="3064827"/>
                  <a:pt x="4502848" y="3085403"/>
                  <a:pt x="4507612" y="3107500"/>
                </a:cubicBezTo>
                <a:cubicBezTo>
                  <a:pt x="4515422" y="3143695"/>
                  <a:pt x="4516375" y="3180844"/>
                  <a:pt x="4545521" y="3209993"/>
                </a:cubicBezTo>
                <a:cubicBezTo>
                  <a:pt x="4555810" y="3220280"/>
                  <a:pt x="4558476" y="3238758"/>
                  <a:pt x="4563810" y="3253809"/>
                </a:cubicBezTo>
                <a:cubicBezTo>
                  <a:pt x="4570098" y="3271145"/>
                  <a:pt x="4566858" y="3283908"/>
                  <a:pt x="4548570" y="3293244"/>
                </a:cubicBezTo>
                <a:cubicBezTo>
                  <a:pt x="4540379" y="3297434"/>
                  <a:pt x="4532377" y="3309437"/>
                  <a:pt x="4531043" y="3318771"/>
                </a:cubicBezTo>
                <a:cubicBezTo>
                  <a:pt x="4527043" y="3346776"/>
                  <a:pt x="4532949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6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6" y="3699976"/>
                  <a:pt x="4554096" y="3716168"/>
                  <a:pt x="4550476" y="3732361"/>
                </a:cubicBezTo>
                <a:cubicBezTo>
                  <a:pt x="4549142" y="3738267"/>
                  <a:pt x="4543997" y="3744173"/>
                  <a:pt x="4544759" y="3749506"/>
                </a:cubicBezTo>
                <a:cubicBezTo>
                  <a:pt x="4552952" y="3802467"/>
                  <a:pt x="4516375" y="3840569"/>
                  <a:pt x="4500182" y="3885338"/>
                </a:cubicBezTo>
                <a:cubicBezTo>
                  <a:pt x="4483035" y="3932394"/>
                  <a:pt x="4456747" y="3977925"/>
                  <a:pt x="4464557" y="4030503"/>
                </a:cubicBezTo>
                <a:cubicBezTo>
                  <a:pt x="4469319" y="4062318"/>
                  <a:pt x="4480369" y="4092989"/>
                  <a:pt x="4487038" y="4124614"/>
                </a:cubicBezTo>
                <a:cubicBezTo>
                  <a:pt x="4489324" y="4135854"/>
                  <a:pt x="4488942" y="4148427"/>
                  <a:pt x="4486656" y="4159667"/>
                </a:cubicBezTo>
                <a:cubicBezTo>
                  <a:pt x="4476177" y="4213961"/>
                  <a:pt x="4474653" y="4267493"/>
                  <a:pt x="4491800" y="4320837"/>
                </a:cubicBezTo>
                <a:cubicBezTo>
                  <a:pt x="4494658" y="4329979"/>
                  <a:pt x="4497324" y="4339695"/>
                  <a:pt x="4497324" y="4349222"/>
                </a:cubicBezTo>
                <a:cubicBezTo>
                  <a:pt x="4497324" y="4401419"/>
                  <a:pt x="4493324" y="4452665"/>
                  <a:pt x="4474653" y="4502579"/>
                </a:cubicBezTo>
                <a:cubicBezTo>
                  <a:pt x="4468367" y="4519343"/>
                  <a:pt x="4472367" y="4539728"/>
                  <a:pt x="4470843" y="4558207"/>
                </a:cubicBezTo>
                <a:cubicBezTo>
                  <a:pt x="4469511" y="4575351"/>
                  <a:pt x="4468939" y="4592878"/>
                  <a:pt x="4464557" y="4609452"/>
                </a:cubicBezTo>
                <a:cubicBezTo>
                  <a:pt x="4458081" y="4633647"/>
                  <a:pt x="4457319" y="4656126"/>
                  <a:pt x="4463033" y="4681083"/>
                </a:cubicBezTo>
                <a:cubicBezTo>
                  <a:pt x="4468367" y="4704895"/>
                  <a:pt x="4465701" y="4730614"/>
                  <a:pt x="4465891" y="4755381"/>
                </a:cubicBezTo>
                <a:cubicBezTo>
                  <a:pt x="4466081" y="4783004"/>
                  <a:pt x="4466271" y="4810627"/>
                  <a:pt x="4465319" y="4838250"/>
                </a:cubicBezTo>
                <a:cubicBezTo>
                  <a:pt x="4464939" y="4849300"/>
                  <a:pt x="4457319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3" y="4990465"/>
                  <a:pt x="4458081" y="5006086"/>
                </a:cubicBezTo>
                <a:cubicBezTo>
                  <a:pt x="4456747" y="5031614"/>
                  <a:pt x="4457319" y="5057141"/>
                  <a:pt x="4456937" y="5082670"/>
                </a:cubicBezTo>
                <a:cubicBezTo>
                  <a:pt x="4456747" y="5091052"/>
                  <a:pt x="4455985" y="5099245"/>
                  <a:pt x="4455602" y="5107627"/>
                </a:cubicBezTo>
                <a:cubicBezTo>
                  <a:pt x="4455222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3" y="5206308"/>
                </a:cubicBezTo>
                <a:cubicBezTo>
                  <a:pt x="4473129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89" y="5393005"/>
                </a:cubicBezTo>
                <a:cubicBezTo>
                  <a:pt x="4484751" y="5401579"/>
                  <a:pt x="4479987" y="5410531"/>
                  <a:pt x="4479607" y="5419295"/>
                </a:cubicBezTo>
                <a:cubicBezTo>
                  <a:pt x="4478655" y="5446728"/>
                  <a:pt x="4478463" y="5474161"/>
                  <a:pt x="4477893" y="5501594"/>
                </a:cubicBezTo>
                <a:cubicBezTo>
                  <a:pt x="4477701" y="5517215"/>
                  <a:pt x="4478273" y="5533027"/>
                  <a:pt x="4476559" y="5548460"/>
                </a:cubicBezTo>
                <a:cubicBezTo>
                  <a:pt x="4474273" y="5568842"/>
                  <a:pt x="4470843" y="5587321"/>
                  <a:pt x="4485703" y="5606372"/>
                </a:cubicBezTo>
                <a:cubicBezTo>
                  <a:pt x="4508754" y="5635711"/>
                  <a:pt x="4499800" y="5673050"/>
                  <a:pt x="4505134" y="5706959"/>
                </a:cubicBezTo>
                <a:cubicBezTo>
                  <a:pt x="4506468" y="5715723"/>
                  <a:pt x="4506658" y="5724678"/>
                  <a:pt x="4508182" y="5733440"/>
                </a:cubicBezTo>
                <a:cubicBezTo>
                  <a:pt x="4511040" y="5749634"/>
                  <a:pt x="4514278" y="5765635"/>
                  <a:pt x="4517519" y="5781830"/>
                </a:cubicBezTo>
                <a:cubicBezTo>
                  <a:pt x="4518089" y="5784686"/>
                  <a:pt x="4518281" y="5787924"/>
                  <a:pt x="4519233" y="5790592"/>
                </a:cubicBezTo>
                <a:cubicBezTo>
                  <a:pt x="4527233" y="5815169"/>
                  <a:pt x="4536377" y="5839361"/>
                  <a:pt x="4542855" y="5864318"/>
                </a:cubicBezTo>
                <a:cubicBezTo>
                  <a:pt x="4546094" y="5876511"/>
                  <a:pt x="4546476" y="5890037"/>
                  <a:pt x="4544759" y="5902610"/>
                </a:cubicBezTo>
                <a:cubicBezTo>
                  <a:pt x="4539807" y="5939377"/>
                  <a:pt x="4537711" y="5975764"/>
                  <a:pt x="4544951" y="6012723"/>
                </a:cubicBezTo>
                <a:cubicBezTo>
                  <a:pt x="4547808" y="6027392"/>
                  <a:pt x="4543045" y="6043776"/>
                  <a:pt x="4541331" y="6059397"/>
                </a:cubicBezTo>
                <a:cubicBezTo>
                  <a:pt x="4536759" y="6096736"/>
                  <a:pt x="4531805" y="6134075"/>
                  <a:pt x="4527425" y="6171605"/>
                </a:cubicBezTo>
                <a:cubicBezTo>
                  <a:pt x="4524757" y="6195037"/>
                  <a:pt x="4523233" y="6218660"/>
                  <a:pt x="4520567" y="6242093"/>
                </a:cubicBezTo>
                <a:cubicBezTo>
                  <a:pt x="4517327" y="6269144"/>
                  <a:pt x="4512374" y="6296005"/>
                  <a:pt x="4509706" y="6323058"/>
                </a:cubicBezTo>
                <a:cubicBezTo>
                  <a:pt x="4506658" y="6353919"/>
                  <a:pt x="4506088" y="6384972"/>
                  <a:pt x="4502848" y="6415833"/>
                </a:cubicBezTo>
                <a:cubicBezTo>
                  <a:pt x="4496562" y="6472225"/>
                  <a:pt x="4489132" y="6528424"/>
                  <a:pt x="4482083" y="6584812"/>
                </a:cubicBezTo>
                <a:cubicBezTo>
                  <a:pt x="4475225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6" y="6815516"/>
                </a:cubicBezTo>
                <a:lnTo>
                  <a:pt x="4431806" y="6858001"/>
                </a:lnTo>
                <a:lnTo>
                  <a:pt x="4259553" y="6858001"/>
                </a:lnTo>
                <a:lnTo>
                  <a:pt x="4265716" y="6812064"/>
                </a:lnTo>
                <a:lnTo>
                  <a:pt x="4265716" y="6812064"/>
                </a:lnTo>
                <a:lnTo>
                  <a:pt x="4265716" y="6812063"/>
                </a:lnTo>
                <a:cubicBezTo>
                  <a:pt x="4265240" y="6788417"/>
                  <a:pt x="4259954" y="6764841"/>
                  <a:pt x="4246238" y="6742552"/>
                </a:cubicBez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4334" y="6653111"/>
                  <a:pt x="4256191" y="6639108"/>
                  <a:pt x="4254095" y="6625225"/>
                </a:cubicBezTo>
                <a:lnTo>
                  <a:pt x="4254095" y="6625225"/>
                </a:lnTo>
                <a:lnTo>
                  <a:pt x="4254095" y="6625224"/>
                </a:lnTo>
                <a:cubicBezTo>
                  <a:pt x="4251999" y="6611342"/>
                  <a:pt x="4245951" y="6597578"/>
                  <a:pt x="4237473" y="6588625"/>
                </a:cubicBezTo>
                <a:lnTo>
                  <a:pt x="4214994" y="6564620"/>
                </a:lnTo>
                <a:lnTo>
                  <a:pt x="4214994" y="6564621"/>
                </a:lnTo>
                <a:cubicBezTo>
                  <a:pt x="4225281" y="6575479"/>
                  <a:pt x="4231377" y="6582147"/>
                  <a:pt x="4237473" y="6588626"/>
                </a:cubicBezTo>
                <a:lnTo>
                  <a:pt x="4254095" y="6625225"/>
                </a:lnTo>
                <a:lnTo>
                  <a:pt x="4254084" y="6645552"/>
                </a:lnTo>
                <a:cubicBezTo>
                  <a:pt x="4252965" y="6651967"/>
                  <a:pt x="4250667" y="6657825"/>
                  <a:pt x="4247000" y="6662541"/>
                </a:cubicBez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6"/>
                </a:ln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59553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effectLst>
            <a:outerShdw blurRad="381000" dist="152400" algn="l" rotWithShape="0">
              <a:prstClr val="black">
                <a:alpha val="10000"/>
              </a:prst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0822D1-9EEA-4ECF-9360-D9AF87950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292A62-7F34-4E30-BE04-48164A1D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05643" y="2991644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6B904-0A16-0C94-1F98-4A813A096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1" y="3047999"/>
            <a:ext cx="6095999" cy="3048001"/>
          </a:xfrm>
        </p:spPr>
        <p:txBody>
          <a:bodyPr>
            <a:normAutofit/>
          </a:bodyPr>
          <a:lstStyle/>
          <a:p>
            <a:r>
              <a:rPr lang="en-US" sz="2000"/>
              <a:t>MFCC Accurately Depicts The Vocal, Filtered Shape Of The Human Voice And A Short-time Power Spectral Envelope.</a:t>
            </a:r>
          </a:p>
          <a:p>
            <a:r>
              <a:rPr lang="en-US" sz="2000"/>
              <a:t>The First 13 Coefficients Of The </a:t>
            </a:r>
            <a:r>
              <a:rPr lang="en-US" sz="2000" err="1"/>
              <a:t>Mfcc</a:t>
            </a:r>
            <a:r>
              <a:rPr lang="en-US" sz="2000"/>
              <a:t> Are Considered Features Because They Reflect The Spectral Envelope</a:t>
            </a:r>
          </a:p>
          <a:p>
            <a:r>
              <a:rPr lang="en-US" sz="2000"/>
              <a:t>The Higher Dimensions Have Been Removed Showing Subtleties Of The Spectrum</a:t>
            </a:r>
          </a:p>
        </p:txBody>
      </p:sp>
    </p:spTree>
    <p:extLst>
      <p:ext uri="{BB962C8B-B14F-4D97-AF65-F5344CB8AC3E}">
        <p14:creationId xmlns:p14="http://schemas.microsoft.com/office/powerpoint/2010/main" val="53791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4" name="Rectangle 2073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B16221-A7E6-C61F-3EC6-C323A3C55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5728" y="4751129"/>
            <a:ext cx="3264023" cy="1203824"/>
          </a:xfrm>
        </p:spPr>
        <p:txBody>
          <a:bodyPr vert="horz" lIns="91440" tIns="45720" rIns="91440" bIns="45720" rtlCol="0" anchorCtr="0"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6600" b="1" u="sng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Abstract</a:t>
            </a:r>
            <a:endParaRPr lang="en-US" sz="6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052" name="Picture 4" descr="Xem quy trình biến đổi từ ảnh 2D sang 3D bằng ZBRUSH và BLENDER | Cộng đồng  Designer Việt Nam">
            <a:extLst>
              <a:ext uri="{FF2B5EF4-FFF2-40B4-BE49-F238E27FC236}">
                <a16:creationId xmlns:a16="http://schemas.microsoft.com/office/drawing/2014/main" id="{D4541125-DF2E-7E94-C9E6-F7B35C79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58" y="1005661"/>
            <a:ext cx="3206038" cy="1803396"/>
          </a:xfrm>
          <a:custGeom>
            <a:avLst/>
            <a:gdLst/>
            <a:ahLst/>
            <a:cxnLst/>
            <a:rect l="l" t="t" r="r" b="b"/>
            <a:pathLst>
              <a:path w="2857500" h="2290719">
                <a:moveTo>
                  <a:pt x="0" y="0"/>
                </a:moveTo>
                <a:lnTo>
                  <a:pt x="2857500" y="0"/>
                </a:lnTo>
                <a:lnTo>
                  <a:pt x="2857500" y="2290719"/>
                </a:lnTo>
                <a:lnTo>
                  <a:pt x="0" y="2290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Speech Recognition Technology in VR? - XR Today">
            <a:extLst>
              <a:ext uri="{FF2B5EF4-FFF2-40B4-BE49-F238E27FC236}">
                <a16:creationId xmlns:a16="http://schemas.microsoft.com/office/drawing/2014/main" id="{CB3A2F53-A1CD-7D8C-665F-7EBCF9CDF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2865" y="998607"/>
            <a:ext cx="3245543" cy="1817504"/>
          </a:xfrm>
          <a:custGeom>
            <a:avLst/>
            <a:gdLst/>
            <a:ahLst/>
            <a:cxnLst/>
            <a:rect l="l" t="t" r="r" b="b"/>
            <a:pathLst>
              <a:path w="2857500" h="2290719">
                <a:moveTo>
                  <a:pt x="0" y="0"/>
                </a:moveTo>
                <a:lnTo>
                  <a:pt x="2857500" y="0"/>
                </a:lnTo>
                <a:lnTo>
                  <a:pt x="2857500" y="2290719"/>
                </a:lnTo>
                <a:lnTo>
                  <a:pt x="0" y="2290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acial recognition software has a gender problem | CU Boulder Today |  University of Colorado Boulder">
            <a:extLst>
              <a:ext uri="{FF2B5EF4-FFF2-40B4-BE49-F238E27FC236}">
                <a16:creationId xmlns:a16="http://schemas.microsoft.com/office/drawing/2014/main" id="{E373C248-ED45-0808-1CAE-85590285E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0" r="39840"/>
          <a:stretch/>
        </p:blipFill>
        <p:spPr bwMode="auto">
          <a:xfrm>
            <a:off x="8869687" y="879103"/>
            <a:ext cx="2151034" cy="2290719"/>
          </a:xfrm>
          <a:custGeom>
            <a:avLst/>
            <a:gdLst/>
            <a:ahLst/>
            <a:cxnLst/>
            <a:rect l="l" t="t" r="r" b="b"/>
            <a:pathLst>
              <a:path w="2952750" h="2290719">
                <a:moveTo>
                  <a:pt x="0" y="0"/>
                </a:moveTo>
                <a:lnTo>
                  <a:pt x="2952750" y="0"/>
                </a:lnTo>
                <a:lnTo>
                  <a:pt x="2952750" y="2290719"/>
                </a:lnTo>
                <a:lnTo>
                  <a:pt x="0" y="229071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6" name="Freeform: Shape 2075">
            <a:extLst>
              <a:ext uri="{FF2B5EF4-FFF2-40B4-BE49-F238E27FC236}">
                <a16:creationId xmlns:a16="http://schemas.microsoft.com/office/drawing/2014/main" id="{71811820-403F-4D93-B710-D7F182DE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78" name="Freeform: Shape 2077">
            <a:extLst>
              <a:ext uri="{FF2B5EF4-FFF2-40B4-BE49-F238E27FC236}">
                <a16:creationId xmlns:a16="http://schemas.microsoft.com/office/drawing/2014/main" id="{5EA48870-932C-4B49-B9BE-AF41F48FD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5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1" name="Content Placeholder 2060">
            <a:extLst>
              <a:ext uri="{FF2B5EF4-FFF2-40B4-BE49-F238E27FC236}">
                <a16:creationId xmlns:a16="http://schemas.microsoft.com/office/drawing/2014/main" id="{9EEA6DBD-207A-85E7-38E8-67296E2A5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57" y="430837"/>
            <a:ext cx="3437139" cy="385052"/>
          </a:xfrm>
        </p:spPr>
        <p:txBody>
          <a:bodyPr>
            <a:normAutofit/>
          </a:bodyPr>
          <a:lstStyle/>
          <a:p>
            <a:r>
              <a:rPr lang="en-US" sz="1400" dirty="0"/>
              <a:t>Rendering images from 2D to 3D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123158-0F99-C317-1B60-95BEE8DFD876}"/>
              </a:ext>
            </a:extLst>
          </p:cNvPr>
          <p:cNvSpPr txBox="1"/>
          <p:nvPr/>
        </p:nvSpPr>
        <p:spPr>
          <a:xfrm>
            <a:off x="8080148" y="232772"/>
            <a:ext cx="339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 gender based on photos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B3B20F-5D0F-9EAA-0BBD-4181692B9FB8}"/>
              </a:ext>
            </a:extLst>
          </p:cNvPr>
          <p:cNvSpPr txBox="1"/>
          <p:nvPr/>
        </p:nvSpPr>
        <p:spPr>
          <a:xfrm>
            <a:off x="4564591" y="292524"/>
            <a:ext cx="3391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effectLst/>
              </a:rPr>
              <a:t>Voice-based gender identification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232566-94C6-3E8B-320E-1694AC40AF22}"/>
              </a:ext>
            </a:extLst>
          </p:cNvPr>
          <p:cNvSpPr txBox="1"/>
          <p:nvPr/>
        </p:nvSpPr>
        <p:spPr>
          <a:xfrm>
            <a:off x="691037" y="4522267"/>
            <a:ext cx="63169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voice recognition is a recognition system that uses Use frequencies and Acoustic Properties Measured to determine whether the person is male or female. In this project we used ML algorithms including Logistic Regression, </a:t>
            </a:r>
            <a:r>
              <a:rPr lang="en-US" dirty="0" err="1"/>
              <a:t>GaussianNB</a:t>
            </a:r>
            <a:r>
              <a:rPr lang="en-US" dirty="0"/>
              <a:t>, Decision Tree, Random Forest, and achieved 98.78% accuracy on the dataset</a:t>
            </a:r>
          </a:p>
        </p:txBody>
      </p:sp>
    </p:spTree>
    <p:extLst>
      <p:ext uri="{BB962C8B-B14F-4D97-AF65-F5344CB8AC3E}">
        <p14:creationId xmlns:p14="http://schemas.microsoft.com/office/powerpoint/2010/main" val="3911187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0BB07B4-8756-4AE5-A848-6EA4FA2ED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2853D8-B0E8-149F-1485-AE941120D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890" y="1281350"/>
            <a:ext cx="6852219" cy="38887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F141D-288D-D80C-C44A-C40273920735}"/>
              </a:ext>
            </a:extLst>
          </p:cNvPr>
          <p:cNvSpPr txBox="1"/>
          <p:nvPr/>
        </p:nvSpPr>
        <p:spPr>
          <a:xfrm>
            <a:off x="5062536" y="5207318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MFC coefficients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31BF9C3-CD5C-2ECE-D282-0EEFF9E3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16" y="284085"/>
            <a:ext cx="1830279" cy="781296"/>
          </a:xfrm>
        </p:spPr>
        <p:txBody>
          <a:bodyPr anchor="b">
            <a:normAutofit/>
          </a:bodyPr>
          <a:lstStyle/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MFCC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012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E5DF58-5CFD-4D62-AC3A-9EA04E1AF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064D39A-E0A4-461B-A8D2-9C3AE870C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089" y="1498601"/>
            <a:ext cx="5260975" cy="4707593"/>
          </a:xfrm>
          <a:custGeom>
            <a:avLst/>
            <a:gdLst>
              <a:gd name="connsiteX0" fmla="*/ 0 w 5260975"/>
              <a:gd name="connsiteY0" fmla="*/ 0 h 4707593"/>
              <a:gd name="connsiteX1" fmla="*/ 5260975 w 5260975"/>
              <a:gd name="connsiteY1" fmla="*/ 0 h 4707593"/>
              <a:gd name="connsiteX2" fmla="*/ 5260975 w 5260975"/>
              <a:gd name="connsiteY2" fmla="*/ 3296937 h 4707593"/>
              <a:gd name="connsiteX3" fmla="*/ 5260975 w 5260975"/>
              <a:gd name="connsiteY3" fmla="*/ 3518571 h 4707593"/>
              <a:gd name="connsiteX4" fmla="*/ 5226504 w 5260975"/>
              <a:gd name="connsiteY4" fmla="*/ 3534000 h 4707593"/>
              <a:gd name="connsiteX5" fmla="*/ 5206341 w 5260975"/>
              <a:gd name="connsiteY5" fmla="*/ 3542065 h 4707593"/>
              <a:gd name="connsiteX6" fmla="*/ 5123287 w 5260975"/>
              <a:gd name="connsiteY6" fmla="*/ 3594010 h 4707593"/>
              <a:gd name="connsiteX7" fmla="*/ 5048107 w 5260975"/>
              <a:gd name="connsiteY7" fmla="*/ 3658244 h 4707593"/>
              <a:gd name="connsiteX8" fmla="*/ 4992899 w 5260975"/>
              <a:gd name="connsiteY8" fmla="*/ 3734479 h 4707593"/>
              <a:gd name="connsiteX9" fmla="*/ 4977440 w 5260975"/>
              <a:gd name="connsiteY9" fmla="*/ 3752627 h 4707593"/>
              <a:gd name="connsiteX10" fmla="*/ 4935194 w 5260975"/>
              <a:gd name="connsiteY10" fmla="*/ 3775382 h 4707593"/>
              <a:gd name="connsiteX11" fmla="*/ 4897844 w 5260975"/>
              <a:gd name="connsiteY11" fmla="*/ 3792472 h 4707593"/>
              <a:gd name="connsiteX12" fmla="*/ 4870767 w 5260975"/>
              <a:gd name="connsiteY12" fmla="*/ 3811388 h 4707593"/>
              <a:gd name="connsiteX13" fmla="*/ 4847917 w 5260975"/>
              <a:gd name="connsiteY13" fmla="*/ 3828767 h 4707593"/>
              <a:gd name="connsiteX14" fmla="*/ 4796163 w 5260975"/>
              <a:gd name="connsiteY14" fmla="*/ 3873702 h 4707593"/>
              <a:gd name="connsiteX15" fmla="*/ 4738843 w 5260975"/>
              <a:gd name="connsiteY15" fmla="*/ 3911628 h 4707593"/>
              <a:gd name="connsiteX16" fmla="*/ 4692755 w 5260975"/>
              <a:gd name="connsiteY16" fmla="*/ 3958099 h 4707593"/>
              <a:gd name="connsiteX17" fmla="*/ 4673744 w 5260975"/>
              <a:gd name="connsiteY17" fmla="*/ 3983255 h 4707593"/>
              <a:gd name="connsiteX18" fmla="*/ 4633801 w 5260975"/>
              <a:gd name="connsiteY18" fmla="*/ 4000442 h 4707593"/>
              <a:gd name="connsiteX19" fmla="*/ 4590499 w 5260975"/>
              <a:gd name="connsiteY19" fmla="*/ 4027326 h 4707593"/>
              <a:gd name="connsiteX20" fmla="*/ 4559773 w 5260975"/>
              <a:gd name="connsiteY20" fmla="*/ 4054018 h 4707593"/>
              <a:gd name="connsiteX21" fmla="*/ 4536059 w 5260975"/>
              <a:gd name="connsiteY21" fmla="*/ 4071877 h 4707593"/>
              <a:gd name="connsiteX22" fmla="*/ 4502550 w 5260975"/>
              <a:gd name="connsiteY22" fmla="*/ 4089832 h 4707593"/>
              <a:gd name="connsiteX23" fmla="*/ 4468944 w 5260975"/>
              <a:gd name="connsiteY23" fmla="*/ 4113356 h 4707593"/>
              <a:gd name="connsiteX24" fmla="*/ 4452623 w 5260975"/>
              <a:gd name="connsiteY24" fmla="*/ 4127854 h 4707593"/>
              <a:gd name="connsiteX25" fmla="*/ 4421032 w 5260975"/>
              <a:gd name="connsiteY25" fmla="*/ 4151953 h 4707593"/>
              <a:gd name="connsiteX26" fmla="*/ 4388483 w 5260975"/>
              <a:gd name="connsiteY26" fmla="*/ 4174421 h 4707593"/>
              <a:gd name="connsiteX27" fmla="*/ 4327321 w 5260975"/>
              <a:gd name="connsiteY27" fmla="*/ 4200153 h 4707593"/>
              <a:gd name="connsiteX28" fmla="*/ 4271633 w 5260975"/>
              <a:gd name="connsiteY28" fmla="*/ 4237983 h 4707593"/>
              <a:gd name="connsiteX29" fmla="*/ 4227465 w 5260975"/>
              <a:gd name="connsiteY29" fmla="*/ 4265635 h 4707593"/>
              <a:gd name="connsiteX30" fmla="*/ 4201733 w 5260975"/>
              <a:gd name="connsiteY30" fmla="*/ 4283783 h 4707593"/>
              <a:gd name="connsiteX31" fmla="*/ 4154494 w 5260975"/>
              <a:gd name="connsiteY31" fmla="*/ 4324301 h 4707593"/>
              <a:gd name="connsiteX32" fmla="*/ 4081234 w 5260975"/>
              <a:gd name="connsiteY32" fmla="*/ 4366931 h 4707593"/>
              <a:gd name="connsiteX33" fmla="*/ 4036971 w 5260975"/>
              <a:gd name="connsiteY33" fmla="*/ 4389975 h 4707593"/>
              <a:gd name="connsiteX34" fmla="*/ 3941725 w 5260975"/>
              <a:gd name="connsiteY34" fmla="*/ 4424733 h 4707593"/>
              <a:gd name="connsiteX35" fmla="*/ 3910999 w 5260975"/>
              <a:gd name="connsiteY35" fmla="*/ 4437119 h 4707593"/>
              <a:gd name="connsiteX36" fmla="*/ 3875859 w 5260975"/>
              <a:gd name="connsiteY36" fmla="*/ 4445280 h 4707593"/>
              <a:gd name="connsiteX37" fmla="*/ 3819401 w 5260975"/>
              <a:gd name="connsiteY37" fmla="*/ 4464579 h 4707593"/>
              <a:gd name="connsiteX38" fmla="*/ 3709176 w 5260975"/>
              <a:gd name="connsiteY38" fmla="*/ 4497800 h 4707593"/>
              <a:gd name="connsiteX39" fmla="*/ 3684981 w 5260975"/>
              <a:gd name="connsiteY39" fmla="*/ 4502889 h 4707593"/>
              <a:gd name="connsiteX40" fmla="*/ 3623338 w 5260975"/>
              <a:gd name="connsiteY40" fmla="*/ 4524300 h 4707593"/>
              <a:gd name="connsiteX41" fmla="*/ 3586373 w 5260975"/>
              <a:gd name="connsiteY41" fmla="*/ 4538702 h 4707593"/>
              <a:gd name="connsiteX42" fmla="*/ 3555743 w 5260975"/>
              <a:gd name="connsiteY42" fmla="*/ 4546960 h 4707593"/>
              <a:gd name="connsiteX43" fmla="*/ 3528667 w 5260975"/>
              <a:gd name="connsiteY43" fmla="*/ 4550801 h 4707593"/>
              <a:gd name="connsiteX44" fmla="*/ 3457424 w 5260975"/>
              <a:gd name="connsiteY44" fmla="*/ 4569811 h 4707593"/>
              <a:gd name="connsiteX45" fmla="*/ 3429003 w 5260975"/>
              <a:gd name="connsiteY45" fmla="*/ 4577301 h 4707593"/>
              <a:gd name="connsiteX46" fmla="*/ 3355264 w 5260975"/>
              <a:gd name="connsiteY46" fmla="*/ 4603033 h 4707593"/>
              <a:gd name="connsiteX47" fmla="*/ 3292757 w 5260975"/>
              <a:gd name="connsiteY47" fmla="*/ 4620027 h 4707593"/>
              <a:gd name="connsiteX48" fmla="*/ 3266643 w 5260975"/>
              <a:gd name="connsiteY48" fmla="*/ 4628188 h 4707593"/>
              <a:gd name="connsiteX49" fmla="*/ 3206921 w 5260975"/>
              <a:gd name="connsiteY49" fmla="*/ 4641823 h 4707593"/>
              <a:gd name="connsiteX50" fmla="*/ 3173123 w 5260975"/>
              <a:gd name="connsiteY50" fmla="*/ 4651425 h 4707593"/>
              <a:gd name="connsiteX51" fmla="*/ 3090646 w 5260975"/>
              <a:gd name="connsiteY51" fmla="*/ 4662274 h 4707593"/>
              <a:gd name="connsiteX52" fmla="*/ 3005480 w 5260975"/>
              <a:gd name="connsiteY52" fmla="*/ 4672739 h 4707593"/>
              <a:gd name="connsiteX53" fmla="*/ 2958721 w 5260975"/>
              <a:gd name="connsiteY53" fmla="*/ 4676196 h 4707593"/>
              <a:gd name="connsiteX54" fmla="*/ 2917915 w 5260975"/>
              <a:gd name="connsiteY54" fmla="*/ 4681670 h 4707593"/>
              <a:gd name="connsiteX55" fmla="*/ 2882389 w 5260975"/>
              <a:gd name="connsiteY55" fmla="*/ 4685126 h 4707593"/>
              <a:gd name="connsiteX56" fmla="*/ 2825837 w 5260975"/>
              <a:gd name="connsiteY56" fmla="*/ 4692135 h 4707593"/>
              <a:gd name="connsiteX57" fmla="*/ 2802313 w 5260975"/>
              <a:gd name="connsiteY57" fmla="*/ 4693960 h 4707593"/>
              <a:gd name="connsiteX58" fmla="*/ 2746816 w 5260975"/>
              <a:gd name="connsiteY58" fmla="*/ 4693863 h 4707593"/>
              <a:gd name="connsiteX59" fmla="*/ 2727517 w 5260975"/>
              <a:gd name="connsiteY59" fmla="*/ 4692903 h 4707593"/>
              <a:gd name="connsiteX60" fmla="*/ 2690359 w 5260975"/>
              <a:gd name="connsiteY60" fmla="*/ 4680997 h 4707593"/>
              <a:gd name="connsiteX61" fmla="*/ 2685943 w 5260975"/>
              <a:gd name="connsiteY61" fmla="*/ 4680133 h 4707593"/>
              <a:gd name="connsiteX62" fmla="*/ 2661554 w 5260975"/>
              <a:gd name="connsiteY62" fmla="*/ 4675428 h 4707593"/>
              <a:gd name="connsiteX63" fmla="*/ 2648208 w 5260975"/>
              <a:gd name="connsiteY63" fmla="*/ 4673892 h 4707593"/>
              <a:gd name="connsiteX64" fmla="*/ 2597512 w 5260975"/>
              <a:gd name="connsiteY64" fmla="*/ 4664099 h 4707593"/>
              <a:gd name="connsiteX65" fmla="*/ 2568324 w 5260975"/>
              <a:gd name="connsiteY65" fmla="*/ 4659490 h 4707593"/>
              <a:gd name="connsiteX66" fmla="*/ 2544704 w 5260975"/>
              <a:gd name="connsiteY66" fmla="*/ 4660162 h 4707593"/>
              <a:gd name="connsiteX67" fmla="*/ 2503225 w 5260975"/>
              <a:gd name="connsiteY67" fmla="*/ 4661026 h 4707593"/>
              <a:gd name="connsiteX68" fmla="*/ 2489975 w 5260975"/>
              <a:gd name="connsiteY68" fmla="*/ 4663235 h 4707593"/>
              <a:gd name="connsiteX69" fmla="*/ 2430061 w 5260975"/>
              <a:gd name="connsiteY69" fmla="*/ 4656897 h 4707593"/>
              <a:gd name="connsiteX70" fmla="*/ 2395880 w 5260975"/>
              <a:gd name="connsiteY70" fmla="*/ 4656417 h 4707593"/>
              <a:gd name="connsiteX71" fmla="*/ 2357378 w 5260975"/>
              <a:gd name="connsiteY71" fmla="*/ 4648544 h 4707593"/>
              <a:gd name="connsiteX72" fmla="*/ 2346145 w 5260975"/>
              <a:gd name="connsiteY72" fmla="*/ 4648928 h 4707593"/>
              <a:gd name="connsiteX73" fmla="*/ 2333567 w 5260975"/>
              <a:gd name="connsiteY73" fmla="*/ 4649600 h 4707593"/>
              <a:gd name="connsiteX74" fmla="*/ 2294968 w 5260975"/>
              <a:gd name="connsiteY74" fmla="*/ 4650177 h 4707593"/>
              <a:gd name="connsiteX75" fmla="*/ 2271540 w 5260975"/>
              <a:gd name="connsiteY75" fmla="*/ 4653057 h 4707593"/>
              <a:gd name="connsiteX76" fmla="*/ 2226895 w 5260975"/>
              <a:gd name="connsiteY76" fmla="*/ 4651329 h 4707593"/>
              <a:gd name="connsiteX77" fmla="*/ 2210379 w 5260975"/>
              <a:gd name="connsiteY77" fmla="*/ 4653825 h 4707593"/>
              <a:gd name="connsiteX78" fmla="*/ 2168613 w 5260975"/>
              <a:gd name="connsiteY78" fmla="*/ 4654113 h 4707593"/>
              <a:gd name="connsiteX79" fmla="*/ 2131167 w 5260975"/>
              <a:gd name="connsiteY79" fmla="*/ 4652673 h 4707593"/>
              <a:gd name="connsiteX80" fmla="*/ 2095065 w 5260975"/>
              <a:gd name="connsiteY80" fmla="*/ 4653441 h 4707593"/>
              <a:gd name="connsiteX81" fmla="*/ 2069237 w 5260975"/>
              <a:gd name="connsiteY81" fmla="*/ 4656609 h 4707593"/>
              <a:gd name="connsiteX82" fmla="*/ 2041201 w 5260975"/>
              <a:gd name="connsiteY82" fmla="*/ 4658529 h 4707593"/>
              <a:gd name="connsiteX83" fmla="*/ 1963909 w 5260975"/>
              <a:gd name="connsiteY83" fmla="*/ 4669955 h 4707593"/>
              <a:gd name="connsiteX84" fmla="*/ 1949603 w 5260975"/>
              <a:gd name="connsiteY84" fmla="*/ 4667171 h 4707593"/>
              <a:gd name="connsiteX85" fmla="*/ 1868373 w 5260975"/>
              <a:gd name="connsiteY85" fmla="*/ 4664578 h 4707593"/>
              <a:gd name="connsiteX86" fmla="*/ 1850707 w 5260975"/>
              <a:gd name="connsiteY86" fmla="*/ 4664771 h 4707593"/>
              <a:gd name="connsiteX87" fmla="*/ 1803275 w 5260975"/>
              <a:gd name="connsiteY87" fmla="*/ 4653441 h 4707593"/>
              <a:gd name="connsiteX88" fmla="*/ 1730112 w 5260975"/>
              <a:gd name="connsiteY88" fmla="*/ 4671396 h 4707593"/>
              <a:gd name="connsiteX89" fmla="*/ 1661652 w 5260975"/>
              <a:gd name="connsiteY89" fmla="*/ 4693863 h 4707593"/>
              <a:gd name="connsiteX90" fmla="*/ 1653011 w 5260975"/>
              <a:gd name="connsiteY90" fmla="*/ 4696744 h 4707593"/>
              <a:gd name="connsiteX91" fmla="*/ 1628431 w 5260975"/>
              <a:gd name="connsiteY91" fmla="*/ 4701641 h 4707593"/>
              <a:gd name="connsiteX92" fmla="*/ 1597995 w 5260975"/>
              <a:gd name="connsiteY92" fmla="*/ 4703369 h 4707593"/>
              <a:gd name="connsiteX93" fmla="*/ 1559396 w 5260975"/>
              <a:gd name="connsiteY93" fmla="*/ 4707593 h 4707593"/>
              <a:gd name="connsiteX94" fmla="*/ 1528480 w 5260975"/>
              <a:gd name="connsiteY94" fmla="*/ 4702312 h 4707593"/>
              <a:gd name="connsiteX95" fmla="*/ 1485272 w 5260975"/>
              <a:gd name="connsiteY95" fmla="*/ 4694439 h 4707593"/>
              <a:gd name="connsiteX96" fmla="*/ 1444562 w 5260975"/>
              <a:gd name="connsiteY96" fmla="*/ 4686950 h 4707593"/>
              <a:gd name="connsiteX97" fmla="*/ 1431696 w 5260975"/>
              <a:gd name="connsiteY97" fmla="*/ 4695783 h 4707593"/>
              <a:gd name="connsiteX98" fmla="*/ 1411821 w 5260975"/>
              <a:gd name="connsiteY98" fmla="*/ 4703464 h 4707593"/>
              <a:gd name="connsiteX99" fmla="*/ 1389738 w 5260975"/>
              <a:gd name="connsiteY99" fmla="*/ 4694247 h 4707593"/>
              <a:gd name="connsiteX100" fmla="*/ 1338081 w 5260975"/>
              <a:gd name="connsiteY100" fmla="*/ 4675141 h 4707593"/>
              <a:gd name="connsiteX101" fmla="*/ 1305436 w 5260975"/>
              <a:gd name="connsiteY101" fmla="*/ 4674276 h 4707593"/>
              <a:gd name="connsiteX102" fmla="*/ 1234481 w 5260975"/>
              <a:gd name="connsiteY102" fmla="*/ 4666115 h 4707593"/>
              <a:gd name="connsiteX103" fmla="*/ 1188106 w 5260975"/>
              <a:gd name="connsiteY103" fmla="*/ 4654497 h 4707593"/>
              <a:gd name="connsiteX104" fmla="*/ 1154790 w 5260975"/>
              <a:gd name="connsiteY104" fmla="*/ 4641343 h 4707593"/>
              <a:gd name="connsiteX105" fmla="*/ 1107069 w 5260975"/>
              <a:gd name="connsiteY105" fmla="*/ 4624156 h 4707593"/>
              <a:gd name="connsiteX106" fmla="*/ 1059158 w 5260975"/>
              <a:gd name="connsiteY106" fmla="*/ 4615227 h 4707593"/>
              <a:gd name="connsiteX107" fmla="*/ 1024496 w 5260975"/>
              <a:gd name="connsiteY107" fmla="*/ 4603993 h 4707593"/>
              <a:gd name="connsiteX108" fmla="*/ 982153 w 5260975"/>
              <a:gd name="connsiteY108" fmla="*/ 4596311 h 4707593"/>
              <a:gd name="connsiteX109" fmla="*/ 946628 w 5260975"/>
              <a:gd name="connsiteY109" fmla="*/ 4596024 h 4707593"/>
              <a:gd name="connsiteX110" fmla="*/ 890939 w 5260975"/>
              <a:gd name="connsiteY110" fmla="*/ 4597368 h 4707593"/>
              <a:gd name="connsiteX111" fmla="*/ 822769 w 5260975"/>
              <a:gd name="connsiteY111" fmla="*/ 4574133 h 4707593"/>
              <a:gd name="connsiteX112" fmla="*/ 795212 w 5260975"/>
              <a:gd name="connsiteY112" fmla="*/ 4568947 h 4707593"/>
              <a:gd name="connsiteX113" fmla="*/ 769288 w 5260975"/>
              <a:gd name="connsiteY113" fmla="*/ 4566547 h 4707593"/>
              <a:gd name="connsiteX114" fmla="*/ 714271 w 5260975"/>
              <a:gd name="connsiteY114" fmla="*/ 4551089 h 4707593"/>
              <a:gd name="connsiteX115" fmla="*/ 691900 w 5260975"/>
              <a:gd name="connsiteY115" fmla="*/ 4545999 h 4707593"/>
              <a:gd name="connsiteX116" fmla="*/ 660598 w 5260975"/>
              <a:gd name="connsiteY116" fmla="*/ 4546096 h 4707593"/>
              <a:gd name="connsiteX117" fmla="*/ 603662 w 5260975"/>
              <a:gd name="connsiteY117" fmla="*/ 4538991 h 4707593"/>
              <a:gd name="connsiteX118" fmla="*/ 546821 w 5260975"/>
              <a:gd name="connsiteY118" fmla="*/ 4518251 h 4707593"/>
              <a:gd name="connsiteX119" fmla="*/ 522721 w 5260975"/>
              <a:gd name="connsiteY119" fmla="*/ 4520267 h 4707593"/>
              <a:gd name="connsiteX120" fmla="*/ 514080 w 5260975"/>
              <a:gd name="connsiteY120" fmla="*/ 4519788 h 4707593"/>
              <a:gd name="connsiteX121" fmla="*/ 436404 w 5260975"/>
              <a:gd name="connsiteY121" fmla="*/ 4508361 h 4707593"/>
              <a:gd name="connsiteX122" fmla="*/ 428626 w 5260975"/>
              <a:gd name="connsiteY122" fmla="*/ 4507114 h 4707593"/>
              <a:gd name="connsiteX123" fmla="*/ 392141 w 5260975"/>
              <a:gd name="connsiteY123" fmla="*/ 4496936 h 4707593"/>
              <a:gd name="connsiteX124" fmla="*/ 300157 w 5260975"/>
              <a:gd name="connsiteY124" fmla="*/ 4490599 h 4707593"/>
              <a:gd name="connsiteX125" fmla="*/ 294493 w 5260975"/>
              <a:gd name="connsiteY125" fmla="*/ 4489831 h 4707593"/>
              <a:gd name="connsiteX126" fmla="*/ 263671 w 5260975"/>
              <a:gd name="connsiteY126" fmla="*/ 4494919 h 4707593"/>
              <a:gd name="connsiteX127" fmla="*/ 248406 w 5260975"/>
              <a:gd name="connsiteY127" fmla="*/ 4502121 h 4707593"/>
              <a:gd name="connsiteX128" fmla="*/ 224594 w 5260975"/>
              <a:gd name="connsiteY128" fmla="*/ 4509610 h 4707593"/>
              <a:gd name="connsiteX129" fmla="*/ 200398 w 5260975"/>
              <a:gd name="connsiteY129" fmla="*/ 4512395 h 4707593"/>
              <a:gd name="connsiteX130" fmla="*/ 159783 w 5260975"/>
              <a:gd name="connsiteY130" fmla="*/ 4501064 h 4707593"/>
              <a:gd name="connsiteX131" fmla="*/ 144997 w 5260975"/>
              <a:gd name="connsiteY131" fmla="*/ 4499912 h 4707593"/>
              <a:gd name="connsiteX132" fmla="*/ 112064 w 5260975"/>
              <a:gd name="connsiteY132" fmla="*/ 4494440 h 4707593"/>
              <a:gd name="connsiteX133" fmla="*/ 83259 w 5260975"/>
              <a:gd name="connsiteY133" fmla="*/ 4494824 h 4707593"/>
              <a:gd name="connsiteX134" fmla="*/ 60120 w 5260975"/>
              <a:gd name="connsiteY134" fmla="*/ 4503561 h 4707593"/>
              <a:gd name="connsiteX135" fmla="*/ 26514 w 5260975"/>
              <a:gd name="connsiteY135" fmla="*/ 4505289 h 4707593"/>
              <a:gd name="connsiteX136" fmla="*/ 4814 w 5260975"/>
              <a:gd name="connsiteY136" fmla="*/ 4498952 h 4707593"/>
              <a:gd name="connsiteX137" fmla="*/ 398 w 5260975"/>
              <a:gd name="connsiteY137" fmla="*/ 4498089 h 4707593"/>
              <a:gd name="connsiteX138" fmla="*/ 0 w 5260975"/>
              <a:gd name="connsiteY138" fmla="*/ 4498087 h 4707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4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4" y="3748498"/>
                  <a:pt x="4977440" y="3752627"/>
                </a:cubicBezTo>
                <a:cubicBezTo>
                  <a:pt x="4964094" y="3761268"/>
                  <a:pt x="4949500" y="3768277"/>
                  <a:pt x="4935194" y="3775382"/>
                </a:cubicBezTo>
                <a:cubicBezTo>
                  <a:pt x="4922903" y="3781431"/>
                  <a:pt x="4909846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7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2" y="4077254"/>
                  <a:pt x="4512727" y="4081479"/>
                  <a:pt x="4502550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3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C7EFF2-748B-C59E-293E-73536929C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155575"/>
            <a:ext cx="4629150" cy="1343026"/>
          </a:xfrm>
        </p:spPr>
        <p:txBody>
          <a:bodyPr anchor="b">
            <a:normAutofit/>
          </a:bodyPr>
          <a:lstStyle/>
          <a:p>
            <a:r>
              <a:rPr lang="en-US" dirty="0"/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A9E1A-B33E-848B-3623-894F25D30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1" y="1738690"/>
            <a:ext cx="4629150" cy="1924051"/>
          </a:xfrm>
        </p:spPr>
        <p:txBody>
          <a:bodyPr>
            <a:normAutofit/>
          </a:bodyPr>
          <a:lstStyle/>
          <a:p>
            <a:r>
              <a:rPr lang="en-US" dirty="0"/>
              <a:t>Training the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BAAB0-77DA-390C-75B5-EA42E510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2" y="2450132"/>
            <a:ext cx="10402201" cy="2484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3549A-589A-D6F0-CD76-D968E29A48CD}"/>
              </a:ext>
            </a:extLst>
          </p:cNvPr>
          <p:cNvSpPr txBox="1"/>
          <p:nvPr/>
        </p:nvSpPr>
        <p:spPr>
          <a:xfrm>
            <a:off x="2738483" y="5225097"/>
            <a:ext cx="6467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first is the tensorboard; we will use it to see how the model goes during the training in terms of loss and accuracy.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second callback is early stopping; this will stop the training when the model stops improving</a:t>
            </a:r>
          </a:p>
        </p:txBody>
      </p:sp>
    </p:spTree>
    <p:extLst>
      <p:ext uri="{BB962C8B-B14F-4D97-AF65-F5344CB8AC3E}">
        <p14:creationId xmlns:p14="http://schemas.microsoft.com/office/powerpoint/2010/main" val="337850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A8D48F-5EDC-D7B7-D612-36B34FA7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1" cy="2025649"/>
          </a:xfrm>
        </p:spPr>
        <p:txBody>
          <a:bodyPr anchor="b">
            <a:normAutofit/>
          </a:bodyPr>
          <a:lstStyle/>
          <a:p>
            <a:r>
              <a:rPr lang="en-US" dirty="0"/>
              <a:t>Building the model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6821B8F-7285-E21E-5E90-5B28AB63C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668779"/>
            <a:ext cx="6096000" cy="352044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B3CE9-6C29-6EC3-FDB3-AAAFC9E8F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3047999"/>
            <a:ext cx="3810000" cy="3048001"/>
          </a:xfrm>
        </p:spPr>
        <p:txBody>
          <a:bodyPr>
            <a:normAutofit/>
          </a:bodyPr>
          <a:lstStyle/>
          <a:p>
            <a:r>
              <a:rPr lang="en-US" sz="220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We Use a deep feed-forward neural network with 5 hidden layers. We use a 30% </a:t>
            </a:r>
            <a:r>
              <a:rPr lang="en-US" sz="2200" u="sng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dropout</a:t>
            </a:r>
            <a:r>
              <a:rPr lang="en-US" sz="220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rate after each fully connected layer; this type of regularization will hopefully prevent overfitting on the training dataset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9519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874FA-9280-D9C1-2D82-7F64478BB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>
            <a:normAutofit/>
          </a:bodyPr>
          <a:lstStyle/>
          <a:p>
            <a:r>
              <a:rPr lang="en-US" dirty="0"/>
              <a:t>Test the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AF89444-98CB-2255-0B69-8BA95EDD3F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544261"/>
              </p:ext>
            </p:extLst>
          </p:nvPr>
        </p:nvGraphicFramePr>
        <p:xfrm>
          <a:off x="4572000" y="761999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88873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917AF-5E53-712D-ABF6-3228E3B21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25" y="1039907"/>
            <a:ext cx="4572000" cy="2765740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r"/>
            <a:r>
              <a:rPr lang="en-US" sz="6000" b="1" dirty="0">
                <a:effectLst/>
              </a:rPr>
              <a:t>Results and Discussion</a:t>
            </a:r>
            <a:endParaRPr lang="en-US" sz="6000" dirty="0"/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207A3091-5921-4796-8962-F136132069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125E0BD9-6B50-4AA7-BB36-DE5CC5F8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D8587FF-1B3E-40F5-43D4-8365DD146F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3" y="1646692"/>
            <a:ext cx="4571997" cy="82295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D3D9A55-08D3-A7C4-7C15-871C8A024F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3" y="4411209"/>
            <a:ext cx="4571997" cy="777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14D4F5-12B0-1CEB-0A9D-881D90BA73B4}"/>
              </a:ext>
            </a:extLst>
          </p:cNvPr>
          <p:cNvSpPr txBox="1"/>
          <p:nvPr/>
        </p:nvSpPr>
        <p:spPr>
          <a:xfrm>
            <a:off x="6162144" y="3255764"/>
            <a:ext cx="1606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51AED-084A-775A-C5ED-7534FC8EFEB0}"/>
              </a:ext>
            </a:extLst>
          </p:cNvPr>
          <p:cNvSpPr txBox="1"/>
          <p:nvPr/>
        </p:nvSpPr>
        <p:spPr>
          <a:xfrm>
            <a:off x="7113234" y="5595628"/>
            <a:ext cx="4061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We've reached nearly 92% accuracy on samples at this time.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153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3165-D376-9FFF-A2AE-106F69E8E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2C7EBC-3FBB-D3EC-D7D8-127DBBF7846D}"/>
              </a:ext>
            </a:extLst>
          </p:cNvPr>
          <p:cNvSpPr txBox="1"/>
          <p:nvPr/>
        </p:nvSpPr>
        <p:spPr>
          <a:xfrm>
            <a:off x="1285875" y="55245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score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F7119C-72CC-0AE9-3C8F-0D9F6A91DF72}"/>
              </a:ext>
            </a:extLst>
          </p:cNvPr>
          <p:cNvSpPr txBox="1"/>
          <p:nvPr/>
        </p:nvSpPr>
        <p:spPr>
          <a:xfrm>
            <a:off x="7768054" y="55245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score chart</a:t>
            </a:r>
          </a:p>
        </p:txBody>
      </p:sp>
      <p:pic>
        <p:nvPicPr>
          <p:cNvPr id="14" name="Content Placeholder 13" descr="Chart&#10;&#10;Description automatically generated">
            <a:extLst>
              <a:ext uri="{FF2B5EF4-FFF2-40B4-BE49-F238E27FC236}">
                <a16:creationId xmlns:a16="http://schemas.microsoft.com/office/drawing/2014/main" id="{A1551C5B-C95A-C923-87B1-C65515AD9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99" y="2189558"/>
            <a:ext cx="5518002" cy="3048000"/>
          </a:xfr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0482253-3219-490F-DD74-23653DB82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89558"/>
            <a:ext cx="564341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78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64BF1C-81F6-0724-2394-4A27E271D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98" y="35153"/>
            <a:ext cx="5333999" cy="1147273"/>
          </a:xfrm>
        </p:spPr>
        <p:txBody>
          <a:bodyPr anchor="b">
            <a:normAutofit fontScale="90000"/>
          </a:bodyPr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Testing the Model with my Voice</a:t>
            </a:r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5764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5764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29E8A1-A269-9BC0-931B-426080A95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355" y="771411"/>
            <a:ext cx="5962278" cy="3442008"/>
          </a:xfrm>
          <a:custGeom>
            <a:avLst/>
            <a:gdLst/>
            <a:ahLst/>
            <a:cxnLst/>
            <a:rect l="l" t="t" r="r" b="b"/>
            <a:pathLst>
              <a:path w="2190749" h="2551152">
                <a:moveTo>
                  <a:pt x="0" y="0"/>
                </a:moveTo>
                <a:lnTo>
                  <a:pt x="2190749" y="0"/>
                </a:lnTo>
                <a:lnTo>
                  <a:pt x="2190749" y="2551152"/>
                </a:lnTo>
                <a:lnTo>
                  <a:pt x="0" y="2551152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B826D1-C0C9-2481-EBD2-0CB8FD75F3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531" y="5997275"/>
            <a:ext cx="4208254" cy="420825"/>
          </a:xfrm>
          <a:custGeom>
            <a:avLst/>
            <a:gdLst/>
            <a:ahLst/>
            <a:cxnLst/>
            <a:rect l="l" t="t" r="r" b="b"/>
            <a:pathLst>
              <a:path w="2190749" h="2613251">
                <a:moveTo>
                  <a:pt x="0" y="0"/>
                </a:moveTo>
                <a:lnTo>
                  <a:pt x="2190749" y="0"/>
                </a:lnTo>
                <a:lnTo>
                  <a:pt x="2190749" y="2613251"/>
                </a:lnTo>
                <a:lnTo>
                  <a:pt x="0" y="261325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B32CB-70DC-C072-9613-E8D5D4262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887" y="4527590"/>
            <a:ext cx="5331543" cy="914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6D3828-528D-23B3-5B8E-C2EC47620CFD}"/>
              </a:ext>
            </a:extLst>
          </p:cNvPr>
          <p:cNvSpPr txBox="1"/>
          <p:nvPr/>
        </p:nvSpPr>
        <p:spPr>
          <a:xfrm>
            <a:off x="1132217" y="6023022"/>
            <a:ext cx="125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3631107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939BF198-A883-EBBF-0AAA-EA5D90B86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06" r="1" b="4737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4A602-D93D-E25A-D798-BBF2D9781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800" b="1">
                <a:solidFill>
                  <a:srgbClr val="FFFFFF"/>
                </a:solidFill>
                <a:effectLst/>
              </a:rPr>
              <a:t>Conclusion and Perspectives</a:t>
            </a:r>
            <a:endParaRPr lang="en-US" sz="6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59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CCECB-306C-23D0-D7CE-75B3C42D3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8717"/>
            <a:ext cx="3810000" cy="3805283"/>
          </a:xfrm>
        </p:spPr>
        <p:txBody>
          <a:bodyPr anchor="ctr">
            <a:normAutofit/>
          </a:bodyPr>
          <a:lstStyle/>
          <a:p>
            <a:r>
              <a:rPr lang="en-US" b="1" dirty="0">
                <a:effectLst/>
                <a:latin typeface="Calibri Light" panose="020F030202020403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References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FFD94D-16B7-956D-A592-1D264DD56E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8140680"/>
              </p:ext>
            </p:extLst>
          </p:nvPr>
        </p:nvGraphicFramePr>
        <p:xfrm>
          <a:off x="4572000" y="761999"/>
          <a:ext cx="6858000" cy="5343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17C83F5-7EF5-EE30-C286-D4B35A18D430}"/>
              </a:ext>
            </a:extLst>
          </p:cNvPr>
          <p:cNvSpPr txBox="1"/>
          <p:nvPr/>
        </p:nvSpPr>
        <p:spPr>
          <a:xfrm>
            <a:off x="3969799" y="1255618"/>
            <a:ext cx="32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231D3-8795-D287-8AB8-716D8A6B3F61}"/>
              </a:ext>
            </a:extLst>
          </p:cNvPr>
          <p:cNvSpPr txBox="1"/>
          <p:nvPr/>
        </p:nvSpPr>
        <p:spPr>
          <a:xfrm>
            <a:off x="3969799" y="2682535"/>
            <a:ext cx="32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457692-4FA4-5011-A534-A02C5AAD4BF9}"/>
              </a:ext>
            </a:extLst>
          </p:cNvPr>
          <p:cNvSpPr txBox="1"/>
          <p:nvPr/>
        </p:nvSpPr>
        <p:spPr>
          <a:xfrm>
            <a:off x="3969799" y="4021019"/>
            <a:ext cx="32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16B89A-D258-21FC-EE64-84D0887B8D2E}"/>
              </a:ext>
            </a:extLst>
          </p:cNvPr>
          <p:cNvSpPr txBox="1"/>
          <p:nvPr/>
        </p:nvSpPr>
        <p:spPr>
          <a:xfrm>
            <a:off x="3969799" y="5061751"/>
            <a:ext cx="32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99069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od on a table">
            <a:extLst>
              <a:ext uri="{FF2B5EF4-FFF2-40B4-BE49-F238E27FC236}">
                <a16:creationId xmlns:a16="http://schemas.microsoft.com/office/drawing/2014/main" id="{53F66517-7EA3-B3C2-99FD-25D2F1DBA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04" r="1" b="7624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5E84A0-E782-EEAC-06A1-CF3DDAD7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Thanks for watching</a:t>
            </a:r>
            <a:endParaRPr lang="en-US" sz="8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25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2FC20-8582-2390-F4F1-6E81F2B4F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565" y="438150"/>
            <a:ext cx="3196684" cy="923925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33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47820-2B1C-0C1E-34CC-0FB35FF0E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0113" y="2883693"/>
            <a:ext cx="3005514" cy="10906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?</a:t>
            </a:r>
          </a:p>
        </p:txBody>
      </p:sp>
      <p:pic>
        <p:nvPicPr>
          <p:cNvPr id="3074" name="Picture 2" descr="Bị các ông lớn 'ngó lơ', Ronaldo được Erik ten Hag chừa cho một con đường  lui">
            <a:extLst>
              <a:ext uri="{FF2B5EF4-FFF2-40B4-BE49-F238E27FC236}">
                <a16:creationId xmlns:a16="http://schemas.microsoft.com/office/drawing/2014/main" id="{E833DCDC-0093-4289-2B08-9E27BD6C8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4" r="32814"/>
          <a:stretch/>
        </p:blipFill>
        <p:spPr bwMode="auto">
          <a:xfrm>
            <a:off x="20" y="10"/>
            <a:ext cx="4404098" cy="6857990"/>
          </a:xfrm>
          <a:custGeom>
            <a:avLst/>
            <a:gdLst/>
            <a:ahLst/>
            <a:cxnLst/>
            <a:rect l="l" t="t" r="r" b="b"/>
            <a:pathLst>
              <a:path w="4404118" h="6858000">
                <a:moveTo>
                  <a:pt x="2339583" y="0"/>
                </a:moveTo>
                <a:lnTo>
                  <a:pt x="2355830" y="61476"/>
                </a:lnTo>
                <a:cubicBezTo>
                  <a:pt x="2361586" y="83045"/>
                  <a:pt x="2368094" y="103971"/>
                  <a:pt x="2377524" y="122586"/>
                </a:cubicBezTo>
                <a:cubicBezTo>
                  <a:pt x="2392415" y="151907"/>
                  <a:pt x="2419460" y="173413"/>
                  <a:pt x="2444420" y="192440"/>
                </a:cubicBezTo>
                <a:cubicBezTo>
                  <a:pt x="2495529" y="231487"/>
                  <a:pt x="2527080" y="290106"/>
                  <a:pt x="2559207" y="349349"/>
                </a:cubicBezTo>
                <a:cubicBezTo>
                  <a:pt x="2571632" y="372606"/>
                  <a:pt x="2588563" y="392138"/>
                  <a:pt x="2602225" y="414481"/>
                </a:cubicBezTo>
                <a:cubicBezTo>
                  <a:pt x="2608496" y="424893"/>
                  <a:pt x="2614942" y="437236"/>
                  <a:pt x="2616684" y="450003"/>
                </a:cubicBezTo>
                <a:cubicBezTo>
                  <a:pt x="2622547" y="490034"/>
                  <a:pt x="2641148" y="514975"/>
                  <a:pt x="2669003" y="533869"/>
                </a:cubicBezTo>
                <a:cubicBezTo>
                  <a:pt x="2681901" y="542764"/>
                  <a:pt x="2691903" y="559689"/>
                  <a:pt x="2700535" y="575333"/>
                </a:cubicBezTo>
                <a:cubicBezTo>
                  <a:pt x="2729512" y="628690"/>
                  <a:pt x="2754821" y="684525"/>
                  <a:pt x="2807479" y="710990"/>
                </a:cubicBezTo>
                <a:cubicBezTo>
                  <a:pt x="2820500" y="717450"/>
                  <a:pt x="2830720" y="740669"/>
                  <a:pt x="2835001" y="758969"/>
                </a:cubicBezTo>
                <a:cubicBezTo>
                  <a:pt x="2842218" y="789390"/>
                  <a:pt x="2843647" y="820083"/>
                  <a:pt x="2870022" y="838495"/>
                </a:cubicBezTo>
                <a:cubicBezTo>
                  <a:pt x="2878885" y="844641"/>
                  <a:pt x="2881584" y="867894"/>
                  <a:pt x="2882402" y="884069"/>
                </a:cubicBezTo>
                <a:cubicBezTo>
                  <a:pt x="2885078" y="932638"/>
                  <a:pt x="2898165" y="960616"/>
                  <a:pt x="2936995" y="969072"/>
                </a:cubicBezTo>
                <a:cubicBezTo>
                  <a:pt x="3007357" y="984417"/>
                  <a:pt x="3043775" y="1046171"/>
                  <a:pt x="3076951" y="1112096"/>
                </a:cubicBezTo>
                <a:cubicBezTo>
                  <a:pt x="3100643" y="1158994"/>
                  <a:pt x="3117151" y="1211409"/>
                  <a:pt x="3141387" y="1257566"/>
                </a:cubicBezTo>
                <a:cubicBezTo>
                  <a:pt x="3153277" y="1279930"/>
                  <a:pt x="3173543" y="1297754"/>
                  <a:pt x="3193071" y="1311394"/>
                </a:cubicBezTo>
                <a:cubicBezTo>
                  <a:pt x="3224094" y="1332909"/>
                  <a:pt x="3241804" y="1362627"/>
                  <a:pt x="3250073" y="1405992"/>
                </a:cubicBezTo>
                <a:cubicBezTo>
                  <a:pt x="3257673" y="1446266"/>
                  <a:pt x="3273857" y="1483664"/>
                  <a:pt x="3283740" y="1523444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4" y="1687006"/>
                  <a:pt x="3323416" y="1708173"/>
                </a:cubicBezTo>
                <a:cubicBezTo>
                  <a:pt x="3340602" y="1747889"/>
                  <a:pt x="3341593" y="1786419"/>
                  <a:pt x="3330834" y="1831463"/>
                </a:cubicBezTo>
                <a:cubicBezTo>
                  <a:pt x="3323215" y="1863606"/>
                  <a:pt x="3323028" y="1899517"/>
                  <a:pt x="3325458" y="1932531"/>
                </a:cubicBezTo>
                <a:cubicBezTo>
                  <a:pt x="3328288" y="1972134"/>
                  <a:pt x="3328527" y="2009738"/>
                  <a:pt x="3320394" y="2050249"/>
                </a:cubicBezTo>
                <a:cubicBezTo>
                  <a:pt x="3309254" y="2105857"/>
                  <a:pt x="3314506" y="2159685"/>
                  <a:pt x="3338141" y="2210114"/>
                </a:cubicBezTo>
                <a:cubicBezTo>
                  <a:pt x="3363243" y="2264284"/>
                  <a:pt x="3384387" y="2321440"/>
                  <a:pt x="3404628" y="2378738"/>
                </a:cubicBezTo>
                <a:cubicBezTo>
                  <a:pt x="3410511" y="2395084"/>
                  <a:pt x="3411689" y="2418120"/>
                  <a:pt x="3407259" y="2435467"/>
                </a:cubicBezTo>
                <a:cubicBezTo>
                  <a:pt x="3392793" y="2491151"/>
                  <a:pt x="3380194" y="2549275"/>
                  <a:pt x="3356495" y="2599849"/>
                </a:cubicBezTo>
                <a:cubicBezTo>
                  <a:pt x="3320179" y="2677233"/>
                  <a:pt x="3293483" y="2755427"/>
                  <a:pt x="3294074" y="2842361"/>
                </a:cubicBezTo>
                <a:cubicBezTo>
                  <a:pt x="3294172" y="2865245"/>
                  <a:pt x="3302178" y="2890058"/>
                  <a:pt x="3312858" y="2908439"/>
                </a:cubicBezTo>
                <a:cubicBezTo>
                  <a:pt x="3331888" y="2941339"/>
                  <a:pt x="3348643" y="2973100"/>
                  <a:pt x="3351202" y="3016205"/>
                </a:cubicBezTo>
                <a:cubicBezTo>
                  <a:pt x="3353458" y="3055184"/>
                  <a:pt x="3399269" y="3091033"/>
                  <a:pt x="3438099" y="3085336"/>
                </a:cubicBezTo>
                <a:cubicBezTo>
                  <a:pt x="3481887" y="3078970"/>
                  <a:pt x="3514312" y="3095239"/>
                  <a:pt x="3539878" y="3136681"/>
                </a:cubicBezTo>
                <a:cubicBezTo>
                  <a:pt x="3550096" y="3153637"/>
                  <a:pt x="3567509" y="3163435"/>
                  <a:pt x="3579433" y="3179271"/>
                </a:cubicBezTo>
                <a:cubicBezTo>
                  <a:pt x="3589310" y="3192368"/>
                  <a:pt x="3599714" y="3207990"/>
                  <a:pt x="3603096" y="3224801"/>
                </a:cubicBezTo>
                <a:cubicBezTo>
                  <a:pt x="3609269" y="3254802"/>
                  <a:pt x="3620336" y="3275144"/>
                  <a:pt x="3643662" y="3288499"/>
                </a:cubicBezTo>
                <a:cubicBezTo>
                  <a:pt x="3677663" y="3307714"/>
                  <a:pt x="3709940" y="3331312"/>
                  <a:pt x="3743281" y="3352066"/>
                </a:cubicBezTo>
                <a:cubicBezTo>
                  <a:pt x="3762563" y="3364307"/>
                  <a:pt x="3771612" y="3383279"/>
                  <a:pt x="3773604" y="3409971"/>
                </a:cubicBezTo>
                <a:cubicBezTo>
                  <a:pt x="3774973" y="3425409"/>
                  <a:pt x="3774833" y="3445264"/>
                  <a:pt x="3782303" y="3455027"/>
                </a:cubicBezTo>
                <a:cubicBezTo>
                  <a:pt x="3823032" y="3508129"/>
                  <a:pt x="3817073" y="3575628"/>
                  <a:pt x="3816834" y="3641755"/>
                </a:cubicBezTo>
                <a:cubicBezTo>
                  <a:pt x="3816868" y="3649380"/>
                  <a:pt x="3816465" y="3656950"/>
                  <a:pt x="3815414" y="3664423"/>
                </a:cubicBezTo>
                <a:cubicBezTo>
                  <a:pt x="3801919" y="3755638"/>
                  <a:pt x="3815819" y="3842268"/>
                  <a:pt x="3831022" y="3929077"/>
                </a:cubicBezTo>
                <a:cubicBezTo>
                  <a:pt x="3835097" y="3951977"/>
                  <a:pt x="3833989" y="3977140"/>
                  <a:pt x="3833427" y="4001566"/>
                </a:cubicBezTo>
                <a:cubicBezTo>
                  <a:pt x="3832188" y="4065371"/>
                  <a:pt x="3821392" y="4131101"/>
                  <a:pt x="3844622" y="4190727"/>
                </a:cubicBezTo>
                <a:cubicBezTo>
                  <a:pt x="3862782" y="4237659"/>
                  <a:pt x="3887520" y="4278712"/>
                  <a:pt x="3928268" y="4300238"/>
                </a:cubicBezTo>
                <a:cubicBezTo>
                  <a:pt x="3955639" y="4314708"/>
                  <a:pt x="3971141" y="4338123"/>
                  <a:pt x="3977747" y="4374448"/>
                </a:cubicBezTo>
                <a:cubicBezTo>
                  <a:pt x="3983513" y="4405752"/>
                  <a:pt x="3995802" y="4434707"/>
                  <a:pt x="4003670" y="4465215"/>
                </a:cubicBezTo>
                <a:cubicBezTo>
                  <a:pt x="4007817" y="4481320"/>
                  <a:pt x="4013181" y="4499770"/>
                  <a:pt x="4010889" y="4516055"/>
                </a:cubicBezTo>
                <a:cubicBezTo>
                  <a:pt x="4004766" y="4559572"/>
                  <a:pt x="3997230" y="4603706"/>
                  <a:pt x="3985367" y="4645602"/>
                </a:cubicBezTo>
                <a:cubicBezTo>
                  <a:pt x="3979327" y="4666529"/>
                  <a:pt x="3964001" y="4685883"/>
                  <a:pt x="3949671" y="4701292"/>
                </a:cubicBezTo>
                <a:cubicBezTo>
                  <a:pt x="3934619" y="4717144"/>
                  <a:pt x="3926217" y="4732840"/>
                  <a:pt x="3934280" y="4754123"/>
                </a:cubicBezTo>
                <a:cubicBezTo>
                  <a:pt x="3954470" y="4807057"/>
                  <a:pt x="3975168" y="4859522"/>
                  <a:pt x="3997064" y="4911338"/>
                </a:cubicBezTo>
                <a:cubicBezTo>
                  <a:pt x="4000886" y="4920316"/>
                  <a:pt x="4011419" y="4925608"/>
                  <a:pt x="4019528" y="4930834"/>
                </a:cubicBezTo>
                <a:cubicBezTo>
                  <a:pt x="4057441" y="4955228"/>
                  <a:pt x="4096344" y="4977308"/>
                  <a:pt x="4133308" y="5003744"/>
                </a:cubicBezTo>
                <a:cubicBezTo>
                  <a:pt x="4145954" y="5012874"/>
                  <a:pt x="4153881" y="5031960"/>
                  <a:pt x="4163240" y="5047160"/>
                </a:cubicBezTo>
                <a:cubicBezTo>
                  <a:pt x="4166325" y="5051950"/>
                  <a:pt x="4165736" y="5060853"/>
                  <a:pt x="4169223" y="5064337"/>
                </a:cubicBezTo>
                <a:cubicBezTo>
                  <a:pt x="4201572" y="5095297"/>
                  <a:pt x="4199843" y="5142157"/>
                  <a:pt x="4206880" y="5186434"/>
                </a:cubicBezTo>
                <a:cubicBezTo>
                  <a:pt x="4212828" y="5224301"/>
                  <a:pt x="4215657" y="5263904"/>
                  <a:pt x="4222813" y="5299486"/>
                </a:cubicBezTo>
                <a:cubicBezTo>
                  <a:pt x="4234060" y="5354705"/>
                  <a:pt x="4242835" y="5405490"/>
                  <a:pt x="4235257" y="5464049"/>
                </a:cubicBezTo>
                <a:cubicBezTo>
                  <a:pt x="4232096" y="5488106"/>
                  <a:pt x="4247880" y="5518914"/>
                  <a:pt x="4261474" y="5540158"/>
                </a:cubicBezTo>
                <a:cubicBezTo>
                  <a:pt x="4287766" y="5581156"/>
                  <a:pt x="4293039" y="5623827"/>
                  <a:pt x="4280115" y="5674826"/>
                </a:cubicBezTo>
                <a:cubicBezTo>
                  <a:pt x="4275759" y="5691638"/>
                  <a:pt x="4279993" y="5711838"/>
                  <a:pt x="4282322" y="5729864"/>
                </a:cubicBezTo>
                <a:cubicBezTo>
                  <a:pt x="4284366" y="5746757"/>
                  <a:pt x="4288475" y="5763124"/>
                  <a:pt x="4293132" y="5778754"/>
                </a:cubicBezTo>
                <a:cubicBezTo>
                  <a:pt x="4298890" y="5797536"/>
                  <a:pt x="4302061" y="5820581"/>
                  <a:pt x="4313246" y="5832226"/>
                </a:cubicBezTo>
                <a:cubicBezTo>
                  <a:pt x="4348093" y="5868983"/>
                  <a:pt x="4358048" y="5922385"/>
                  <a:pt x="4360648" y="5971487"/>
                </a:cubicBezTo>
                <a:cubicBezTo>
                  <a:pt x="4364319" y="6036528"/>
                  <a:pt x="4361672" y="6107215"/>
                  <a:pt x="4321661" y="6165296"/>
                </a:cubicBezTo>
                <a:cubicBezTo>
                  <a:pt x="4297541" y="6200015"/>
                  <a:pt x="4287954" y="6235151"/>
                  <a:pt x="4306753" y="6277545"/>
                </a:cubicBezTo>
                <a:cubicBezTo>
                  <a:pt x="4319729" y="6306327"/>
                  <a:pt x="4304165" y="6357226"/>
                  <a:pt x="4281339" y="6379605"/>
                </a:cubicBezTo>
                <a:cubicBezTo>
                  <a:pt x="4273124" y="6387708"/>
                  <a:pt x="4264871" y="6396077"/>
                  <a:pt x="4251023" y="6409646"/>
                </a:cubicBezTo>
                <a:cubicBezTo>
                  <a:pt x="4300272" y="6444619"/>
                  <a:pt x="4296891" y="6503223"/>
                  <a:pt x="4299881" y="6560548"/>
                </a:cubicBezTo>
                <a:cubicBezTo>
                  <a:pt x="4301794" y="6595663"/>
                  <a:pt x="4327948" y="6607784"/>
                  <a:pt x="4352197" y="6617730"/>
                </a:cubicBezTo>
                <a:cubicBezTo>
                  <a:pt x="4395933" y="6635319"/>
                  <a:pt x="4412086" y="6665089"/>
                  <a:pt x="4400475" y="6720904"/>
                </a:cubicBezTo>
                <a:lnTo>
                  <a:pt x="4366138" y="6858000"/>
                </a:lnTo>
                <a:lnTo>
                  <a:pt x="0" y="6858000"/>
                </a:lnTo>
                <a:lnTo>
                  <a:pt x="1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076" name="Picture 4" descr="Lisa nhóm Blackpink nhiễm nCoV - VnExpress Giải trí">
            <a:extLst>
              <a:ext uri="{FF2B5EF4-FFF2-40B4-BE49-F238E27FC236}">
                <a16:creationId xmlns:a16="http://schemas.microsoft.com/office/drawing/2014/main" id="{7F84E1BE-3144-29D2-2343-065745562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7" r="21050"/>
          <a:stretch/>
        </p:blipFill>
        <p:spPr bwMode="auto">
          <a:xfrm>
            <a:off x="8298032" y="1"/>
            <a:ext cx="3893968" cy="6858000"/>
          </a:xfrm>
          <a:custGeom>
            <a:avLst/>
            <a:gdLst/>
            <a:ahLst/>
            <a:cxnLst/>
            <a:rect l="l" t="t" r="r" b="b"/>
            <a:pathLst>
              <a:path w="3893968" h="6858000">
                <a:moveTo>
                  <a:pt x="338369" y="0"/>
                </a:moveTo>
                <a:lnTo>
                  <a:pt x="3893968" y="0"/>
                </a:lnTo>
                <a:lnTo>
                  <a:pt x="3893968" y="6858000"/>
                </a:lnTo>
                <a:lnTo>
                  <a:pt x="1216671" y="6858000"/>
                </a:lnTo>
                <a:lnTo>
                  <a:pt x="1198416" y="6818459"/>
                </a:lnTo>
                <a:cubicBezTo>
                  <a:pt x="1190734" y="6803472"/>
                  <a:pt x="1187035" y="6786020"/>
                  <a:pt x="1183009" y="6769170"/>
                </a:cubicBezTo>
                <a:cubicBezTo>
                  <a:pt x="1172295" y="6725194"/>
                  <a:pt x="1169341" y="6678213"/>
                  <a:pt x="1138622" y="6641421"/>
                </a:cubicBezTo>
                <a:cubicBezTo>
                  <a:pt x="1114549" y="6612440"/>
                  <a:pt x="1085974" y="6588651"/>
                  <a:pt x="1047406" y="6581078"/>
                </a:cubicBezTo>
                <a:cubicBezTo>
                  <a:pt x="1021497" y="6575985"/>
                  <a:pt x="1004018" y="6562662"/>
                  <a:pt x="991710" y="6538917"/>
                </a:cubicBezTo>
                <a:cubicBezTo>
                  <a:pt x="981041" y="6518466"/>
                  <a:pt x="965269" y="6500777"/>
                  <a:pt x="952962" y="6481244"/>
                </a:cubicBezTo>
                <a:cubicBezTo>
                  <a:pt x="946472" y="6470931"/>
                  <a:pt x="938516" y="6459224"/>
                  <a:pt x="937458" y="6447652"/>
                </a:cubicBezTo>
                <a:cubicBezTo>
                  <a:pt x="934632" y="6416727"/>
                  <a:pt x="932894" y="6385131"/>
                  <a:pt x="935239" y="6354307"/>
                </a:cubicBezTo>
                <a:cubicBezTo>
                  <a:pt x="936511" y="6338889"/>
                  <a:pt x="945954" y="6322914"/>
                  <a:pt x="955280" y="6309818"/>
                </a:cubicBezTo>
                <a:cubicBezTo>
                  <a:pt x="965138" y="6296290"/>
                  <a:pt x="969377" y="6284043"/>
                  <a:pt x="958607" y="6270870"/>
                </a:cubicBezTo>
                <a:cubicBezTo>
                  <a:pt x="931703" y="6238132"/>
                  <a:pt x="904454" y="6205803"/>
                  <a:pt x="876308" y="6174132"/>
                </a:cubicBezTo>
                <a:cubicBezTo>
                  <a:pt x="871407" y="6168650"/>
                  <a:pt x="861488" y="6166879"/>
                  <a:pt x="853639" y="6164727"/>
                </a:cubicBezTo>
                <a:cubicBezTo>
                  <a:pt x="816950" y="6154686"/>
                  <a:pt x="779845" y="6146408"/>
                  <a:pt x="743586" y="6134801"/>
                </a:cubicBezTo>
                <a:cubicBezTo>
                  <a:pt x="731165" y="6130771"/>
                  <a:pt x="720915" y="6119081"/>
                  <a:pt x="710165" y="6110309"/>
                </a:cubicBezTo>
                <a:cubicBezTo>
                  <a:pt x="706663" y="6107567"/>
                  <a:pt x="705521" y="6101357"/>
                  <a:pt x="701917" y="6099584"/>
                </a:cubicBezTo>
                <a:cubicBezTo>
                  <a:pt x="668742" y="6084061"/>
                  <a:pt x="661569" y="6051619"/>
                  <a:pt x="647429" y="6022496"/>
                </a:cubicBezTo>
                <a:cubicBezTo>
                  <a:pt x="635396" y="5997577"/>
                  <a:pt x="625690" y="5970917"/>
                  <a:pt x="613055" y="5947779"/>
                </a:cubicBezTo>
                <a:cubicBezTo>
                  <a:pt x="593323" y="5911894"/>
                  <a:pt x="576507" y="5878614"/>
                  <a:pt x="572144" y="5837119"/>
                </a:cubicBezTo>
                <a:cubicBezTo>
                  <a:pt x="570393" y="5820061"/>
                  <a:pt x="551309" y="5801720"/>
                  <a:pt x="535849" y="5789550"/>
                </a:cubicBezTo>
                <a:cubicBezTo>
                  <a:pt x="505966" y="5766073"/>
                  <a:pt x="493620" y="5737740"/>
                  <a:pt x="495189" y="5700485"/>
                </a:cubicBezTo>
                <a:cubicBezTo>
                  <a:pt x="495787" y="5688187"/>
                  <a:pt x="488469" y="5675080"/>
                  <a:pt x="483167" y="5663132"/>
                </a:cubicBezTo>
                <a:cubicBezTo>
                  <a:pt x="478315" y="5651905"/>
                  <a:pt x="471809" y="5641405"/>
                  <a:pt x="464972" y="5631508"/>
                </a:cubicBezTo>
                <a:cubicBezTo>
                  <a:pt x="456621" y="5619645"/>
                  <a:pt x="449678" y="5604401"/>
                  <a:pt x="438035" y="5598387"/>
                </a:cubicBezTo>
                <a:cubicBezTo>
                  <a:pt x="401668" y="5579329"/>
                  <a:pt x="383369" y="5544462"/>
                  <a:pt x="372106" y="5511248"/>
                </a:cubicBezTo>
                <a:cubicBezTo>
                  <a:pt x="356996" y="5467291"/>
                  <a:pt x="346209" y="5418348"/>
                  <a:pt x="369471" y="5371457"/>
                </a:cubicBezTo>
                <a:cubicBezTo>
                  <a:pt x="383550" y="5343391"/>
                  <a:pt x="385210" y="5317603"/>
                  <a:pt x="361431" y="5291847"/>
                </a:cubicBezTo>
                <a:cubicBezTo>
                  <a:pt x="345107" y="5274398"/>
                  <a:pt x="348937" y="5236746"/>
                  <a:pt x="364192" y="5217372"/>
                </a:cubicBezTo>
                <a:cubicBezTo>
                  <a:pt x="369673" y="5210365"/>
                  <a:pt x="375137" y="5203170"/>
                  <a:pt x="384393" y="5191420"/>
                </a:cubicBezTo>
                <a:cubicBezTo>
                  <a:pt x="336126" y="5176127"/>
                  <a:pt x="328192" y="5135340"/>
                  <a:pt x="315081" y="5096554"/>
                </a:cubicBezTo>
                <a:cubicBezTo>
                  <a:pt x="306982" y="5072810"/>
                  <a:pt x="282541" y="5069113"/>
                  <a:pt x="260118" y="5066571"/>
                </a:cubicBezTo>
                <a:cubicBezTo>
                  <a:pt x="219739" y="5062225"/>
                  <a:pt x="200534" y="5044659"/>
                  <a:pt x="200101" y="5004334"/>
                </a:cubicBezTo>
                <a:cubicBezTo>
                  <a:pt x="199667" y="4959801"/>
                  <a:pt x="201887" y="4915027"/>
                  <a:pt x="205282" y="4870526"/>
                </a:cubicBezTo>
                <a:cubicBezTo>
                  <a:pt x="207493" y="4842394"/>
                  <a:pt x="216776" y="4816294"/>
                  <a:pt x="237135" y="4794155"/>
                </a:cubicBezTo>
                <a:cubicBezTo>
                  <a:pt x="256979" y="4772639"/>
                  <a:pt x="254096" y="4768311"/>
                  <a:pt x="234769" y="4747312"/>
                </a:cubicBezTo>
                <a:cubicBezTo>
                  <a:pt x="212248" y="4722779"/>
                  <a:pt x="191160" y="4697159"/>
                  <a:pt x="171312" y="4670469"/>
                </a:cubicBezTo>
                <a:cubicBezTo>
                  <a:pt x="164997" y="4662055"/>
                  <a:pt x="164007" y="4649137"/>
                  <a:pt x="161847" y="4638047"/>
                </a:cubicBezTo>
                <a:cubicBezTo>
                  <a:pt x="158025" y="4619266"/>
                  <a:pt x="152446" y="4600072"/>
                  <a:pt x="153024" y="4581273"/>
                </a:cubicBezTo>
                <a:cubicBezTo>
                  <a:pt x="153671" y="4563232"/>
                  <a:pt x="159836" y="4544876"/>
                  <a:pt x="166106" y="4527662"/>
                </a:cubicBezTo>
                <a:cubicBezTo>
                  <a:pt x="183711" y="4479566"/>
                  <a:pt x="206974" y="4434780"/>
                  <a:pt x="242952" y="4397249"/>
                </a:cubicBezTo>
                <a:cubicBezTo>
                  <a:pt x="247676" y="4392419"/>
                  <a:pt x="248776" y="4383519"/>
                  <a:pt x="249824" y="4376152"/>
                </a:cubicBezTo>
                <a:cubicBezTo>
                  <a:pt x="251596" y="4364130"/>
                  <a:pt x="253141" y="4351746"/>
                  <a:pt x="252430" y="4339758"/>
                </a:cubicBezTo>
                <a:cubicBezTo>
                  <a:pt x="249021" y="4281533"/>
                  <a:pt x="271420" y="4233574"/>
                  <a:pt x="310483" y="4192126"/>
                </a:cubicBezTo>
                <a:cubicBezTo>
                  <a:pt x="321638" y="4180203"/>
                  <a:pt x="322204" y="4171734"/>
                  <a:pt x="307088" y="4161254"/>
                </a:cubicBezTo>
                <a:cubicBezTo>
                  <a:pt x="289526" y="4149088"/>
                  <a:pt x="294190" y="4128957"/>
                  <a:pt x="296371" y="4110965"/>
                </a:cubicBezTo>
                <a:cubicBezTo>
                  <a:pt x="298501" y="4092407"/>
                  <a:pt x="300805" y="4073639"/>
                  <a:pt x="302936" y="4055080"/>
                </a:cubicBezTo>
                <a:cubicBezTo>
                  <a:pt x="304360" y="4041369"/>
                  <a:pt x="305423" y="4027880"/>
                  <a:pt x="307434" y="4014304"/>
                </a:cubicBezTo>
                <a:cubicBezTo>
                  <a:pt x="313711" y="3972028"/>
                  <a:pt x="307277" y="3935121"/>
                  <a:pt x="273285" y="3904367"/>
                </a:cubicBezTo>
                <a:cubicBezTo>
                  <a:pt x="247229" y="3880922"/>
                  <a:pt x="237210" y="3848744"/>
                  <a:pt x="241230" y="3813177"/>
                </a:cubicBezTo>
                <a:cubicBezTo>
                  <a:pt x="241779" y="3808726"/>
                  <a:pt x="245070" y="3802879"/>
                  <a:pt x="243276" y="3799981"/>
                </a:cubicBezTo>
                <a:cubicBezTo>
                  <a:pt x="216902" y="3756289"/>
                  <a:pt x="252672" y="3716481"/>
                  <a:pt x="251290" y="3674138"/>
                </a:cubicBezTo>
                <a:cubicBezTo>
                  <a:pt x="250727" y="3655443"/>
                  <a:pt x="263035" y="3635188"/>
                  <a:pt x="272701" y="3617470"/>
                </a:cubicBezTo>
                <a:cubicBezTo>
                  <a:pt x="285970" y="3593109"/>
                  <a:pt x="298896" y="3571267"/>
                  <a:pt x="289223" y="3540780"/>
                </a:cubicBezTo>
                <a:cubicBezTo>
                  <a:pt x="279361" y="3510308"/>
                  <a:pt x="289661" y="3480672"/>
                  <a:pt x="309536" y="3455326"/>
                </a:cubicBezTo>
                <a:cubicBezTo>
                  <a:pt x="324601" y="3435968"/>
                  <a:pt x="324333" y="3416286"/>
                  <a:pt x="317440" y="3393195"/>
                </a:cubicBezTo>
                <a:cubicBezTo>
                  <a:pt x="308872" y="3364327"/>
                  <a:pt x="305700" y="3333817"/>
                  <a:pt x="299375" y="3304362"/>
                </a:cubicBezTo>
                <a:cubicBezTo>
                  <a:pt x="298026" y="3297979"/>
                  <a:pt x="294625" y="3290066"/>
                  <a:pt x="289725" y="3286686"/>
                </a:cubicBezTo>
                <a:cubicBezTo>
                  <a:pt x="228943" y="3245373"/>
                  <a:pt x="222391" y="3179973"/>
                  <a:pt x="213841" y="3115712"/>
                </a:cubicBezTo>
                <a:cubicBezTo>
                  <a:pt x="208562" y="3076788"/>
                  <a:pt x="204974" y="3037516"/>
                  <a:pt x="202333" y="2998158"/>
                </a:cubicBezTo>
                <a:cubicBezTo>
                  <a:pt x="201311" y="2984859"/>
                  <a:pt x="203063" y="2970544"/>
                  <a:pt x="207679" y="2958260"/>
                </a:cubicBezTo>
                <a:cubicBezTo>
                  <a:pt x="217395" y="2932695"/>
                  <a:pt x="230888" y="2908699"/>
                  <a:pt x="240811" y="2883304"/>
                </a:cubicBezTo>
                <a:cubicBezTo>
                  <a:pt x="244723" y="2873766"/>
                  <a:pt x="243837" y="2861986"/>
                  <a:pt x="243624" y="2851292"/>
                </a:cubicBezTo>
                <a:cubicBezTo>
                  <a:pt x="243427" y="2832371"/>
                  <a:pt x="236967" y="2811919"/>
                  <a:pt x="242323" y="2795169"/>
                </a:cubicBezTo>
                <a:cubicBezTo>
                  <a:pt x="256133" y="2751630"/>
                  <a:pt x="248562" y="2712721"/>
                  <a:pt x="227468" y="2674477"/>
                </a:cubicBezTo>
                <a:cubicBezTo>
                  <a:pt x="197898" y="2620936"/>
                  <a:pt x="194974" y="2568022"/>
                  <a:pt x="229169" y="2515160"/>
                </a:cubicBezTo>
                <a:cubicBezTo>
                  <a:pt x="244595" y="2491368"/>
                  <a:pt x="234271" y="2470503"/>
                  <a:pt x="218516" y="2453005"/>
                </a:cubicBezTo>
                <a:cubicBezTo>
                  <a:pt x="200223" y="2432867"/>
                  <a:pt x="194125" y="2412190"/>
                  <a:pt x="203806" y="2386246"/>
                </a:cubicBezTo>
                <a:cubicBezTo>
                  <a:pt x="205960" y="2380500"/>
                  <a:pt x="203921" y="2372844"/>
                  <a:pt x="202383" y="2366479"/>
                </a:cubicBezTo>
                <a:cubicBezTo>
                  <a:pt x="194277" y="2330108"/>
                  <a:pt x="182927" y="2293842"/>
                  <a:pt x="213009" y="2260869"/>
                </a:cubicBezTo>
                <a:cubicBezTo>
                  <a:pt x="218923" y="2254397"/>
                  <a:pt x="220676" y="2244289"/>
                  <a:pt x="224312" y="2235920"/>
                </a:cubicBezTo>
                <a:cubicBezTo>
                  <a:pt x="239095" y="2200902"/>
                  <a:pt x="237508" y="2202386"/>
                  <a:pt x="213159" y="2174578"/>
                </a:cubicBezTo>
                <a:cubicBezTo>
                  <a:pt x="200355" y="2160060"/>
                  <a:pt x="186823" y="2139680"/>
                  <a:pt x="186125" y="2121572"/>
                </a:cubicBezTo>
                <a:cubicBezTo>
                  <a:pt x="181881" y="2012343"/>
                  <a:pt x="145114" y="1911445"/>
                  <a:pt x="109864" y="1810408"/>
                </a:cubicBezTo>
                <a:cubicBezTo>
                  <a:pt x="88103" y="1748120"/>
                  <a:pt x="81469" y="1685980"/>
                  <a:pt x="91769" y="1620762"/>
                </a:cubicBezTo>
                <a:cubicBezTo>
                  <a:pt x="99319" y="1573585"/>
                  <a:pt x="75980" y="1531718"/>
                  <a:pt x="58766" y="1489867"/>
                </a:cubicBezTo>
                <a:cubicBezTo>
                  <a:pt x="55296" y="1481193"/>
                  <a:pt x="44098" y="1473800"/>
                  <a:pt x="34747" y="1469871"/>
                </a:cubicBezTo>
                <a:cubicBezTo>
                  <a:pt x="1693" y="1455674"/>
                  <a:pt x="-5822" y="1427857"/>
                  <a:pt x="4009" y="1390995"/>
                </a:cubicBezTo>
                <a:cubicBezTo>
                  <a:pt x="11672" y="1361792"/>
                  <a:pt x="22973" y="1334742"/>
                  <a:pt x="45160" y="1309565"/>
                </a:cubicBezTo>
                <a:cubicBezTo>
                  <a:pt x="71154" y="1280027"/>
                  <a:pt x="101047" y="1249173"/>
                  <a:pt x="109185" y="1206343"/>
                </a:cubicBezTo>
                <a:cubicBezTo>
                  <a:pt x="112659" y="1187852"/>
                  <a:pt x="111997" y="1172227"/>
                  <a:pt x="104951" y="1153741"/>
                </a:cubicBezTo>
                <a:cubicBezTo>
                  <a:pt x="91344" y="1117871"/>
                  <a:pt x="80754" y="1081537"/>
                  <a:pt x="109281" y="1044112"/>
                </a:cubicBezTo>
                <a:cubicBezTo>
                  <a:pt x="125001" y="1023546"/>
                  <a:pt x="133854" y="996911"/>
                  <a:pt x="126699" y="966766"/>
                </a:cubicBezTo>
                <a:cubicBezTo>
                  <a:pt x="117713" y="929136"/>
                  <a:pt x="128390" y="893152"/>
                  <a:pt x="145915" y="858839"/>
                </a:cubicBezTo>
                <a:cubicBezTo>
                  <a:pt x="152256" y="846589"/>
                  <a:pt x="155129" y="831979"/>
                  <a:pt x="157503" y="818181"/>
                </a:cubicBezTo>
                <a:cubicBezTo>
                  <a:pt x="163007" y="786305"/>
                  <a:pt x="167546" y="754324"/>
                  <a:pt x="171498" y="722208"/>
                </a:cubicBezTo>
                <a:cubicBezTo>
                  <a:pt x="174831" y="695887"/>
                  <a:pt x="176631" y="669515"/>
                  <a:pt x="179187" y="643071"/>
                </a:cubicBezTo>
                <a:cubicBezTo>
                  <a:pt x="181898" y="614129"/>
                  <a:pt x="192167" y="590426"/>
                  <a:pt x="219739" y="576047"/>
                </a:cubicBezTo>
                <a:cubicBezTo>
                  <a:pt x="228499" y="571420"/>
                  <a:pt x="234877" y="561655"/>
                  <a:pt x="241807" y="553752"/>
                </a:cubicBezTo>
                <a:cubicBezTo>
                  <a:pt x="246840" y="548128"/>
                  <a:pt x="250390" y="540914"/>
                  <a:pt x="255648" y="535652"/>
                </a:cubicBezTo>
                <a:cubicBezTo>
                  <a:pt x="283353" y="508059"/>
                  <a:pt x="311279" y="480830"/>
                  <a:pt x="339002" y="453429"/>
                </a:cubicBezTo>
                <a:cubicBezTo>
                  <a:pt x="341623" y="450701"/>
                  <a:pt x="344794" y="447734"/>
                  <a:pt x="345828" y="444388"/>
                </a:cubicBezTo>
                <a:cubicBezTo>
                  <a:pt x="356625" y="409732"/>
                  <a:pt x="366629" y="374766"/>
                  <a:pt x="378222" y="340421"/>
                </a:cubicBezTo>
                <a:cubicBezTo>
                  <a:pt x="382751" y="327190"/>
                  <a:pt x="388574" y="313459"/>
                  <a:pt x="397572" y="303070"/>
                </a:cubicBezTo>
                <a:cubicBezTo>
                  <a:pt x="417983" y="279398"/>
                  <a:pt x="440464" y="257448"/>
                  <a:pt x="447297" y="225451"/>
                </a:cubicBezTo>
                <a:cubicBezTo>
                  <a:pt x="449308" y="216084"/>
                  <a:pt x="449839" y="205132"/>
                  <a:pt x="446575" y="196630"/>
                </a:cubicBezTo>
                <a:cubicBezTo>
                  <a:pt x="433090" y="162088"/>
                  <a:pt x="417206" y="128533"/>
                  <a:pt x="403168" y="94234"/>
                </a:cubicBezTo>
                <a:cubicBezTo>
                  <a:pt x="394482" y="72455"/>
                  <a:pt x="384657" y="52883"/>
                  <a:pt x="360144" y="44217"/>
                </a:cubicBezTo>
                <a:cubicBezTo>
                  <a:pt x="353229" y="41791"/>
                  <a:pt x="345238" y="33911"/>
                  <a:pt x="343268" y="2701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D67957E4-F168-4C9F-98D0-2E1865C9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9" name="Freeform: Shape 3088">
            <a:extLst>
              <a:ext uri="{FF2B5EF4-FFF2-40B4-BE49-F238E27FC236}">
                <a16:creationId xmlns:a16="http://schemas.microsoft.com/office/drawing/2014/main" id="{3E83D9A9-D471-4D7B-B201-DE182EF2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3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6255C-2D0E-65D1-425D-AF84569AF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72" y="946205"/>
            <a:ext cx="9955033" cy="1079829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DDAA7-9CE9-F03E-122D-8E5F7DCB5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22" y="3339548"/>
            <a:ext cx="7816134" cy="2943899"/>
          </a:xfrm>
        </p:spPr>
        <p:txBody>
          <a:bodyPr anchor="t">
            <a:normAutofit/>
          </a:bodyPr>
          <a:lstStyle/>
          <a:p>
            <a:r>
              <a:rPr lang="en-US" dirty="0"/>
              <a:t>The model is constructed using 3,168 recorded samples of male and female voices, speech, and utterances. The samples are processed using acoustic analysis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46904AF-CB04-4074-8038-1E84BC09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544" y="2244769"/>
            <a:ext cx="12191456" cy="2651760"/>
            <a:chOff x="476" y="-3923156"/>
            <a:chExt cx="10667524" cy="249372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474A189-041A-4CCA-8049-673528200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88DA012-BD02-4870-86EF-931F6EF42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5245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rrow hitting a bull's eye target">
            <a:extLst>
              <a:ext uri="{FF2B5EF4-FFF2-40B4-BE49-F238E27FC236}">
                <a16:creationId xmlns:a16="http://schemas.microsoft.com/office/drawing/2014/main" id="{8E652E0A-E903-50C4-1610-95277E5C8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0" r="1" b="2197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7E1A5F-4E44-495B-9C48-A5314F5BA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19199"/>
            <a:ext cx="12192001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C2F721-674C-95B7-D29C-3C6A59FBA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10668000" cy="198596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8000">
                <a:solidFill>
                  <a:srgbClr val="FFFFFF"/>
                </a:solidFill>
              </a:rPr>
              <a:t>PROJECT GOAL</a:t>
            </a:r>
          </a:p>
        </p:txBody>
      </p:sp>
    </p:spTree>
    <p:extLst>
      <p:ext uri="{BB962C8B-B14F-4D97-AF65-F5344CB8AC3E}">
        <p14:creationId xmlns:p14="http://schemas.microsoft.com/office/powerpoint/2010/main" val="309944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6BAC8-BC67-AE51-F4CB-BC0503F3D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009650"/>
            <a:ext cx="4400549" cy="1857375"/>
          </a:xfrm>
        </p:spPr>
        <p:txBody>
          <a:bodyPr anchor="b"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5" name="Picture 4" descr="Microphone against a white background">
            <a:extLst>
              <a:ext uri="{FF2B5EF4-FFF2-40B4-BE49-F238E27FC236}">
                <a16:creationId xmlns:a16="http://schemas.microsoft.com/office/drawing/2014/main" id="{A4C4622B-0489-22E7-EED7-7B7A10FA3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27" r="6492" b="-1"/>
          <a:stretch/>
        </p:blipFill>
        <p:spPr>
          <a:xfrm>
            <a:off x="5752193" y="10"/>
            <a:ext cx="6439807" cy="6857989"/>
          </a:xfrm>
          <a:custGeom>
            <a:avLst/>
            <a:gdLst/>
            <a:ahLst/>
            <a:cxnLst/>
            <a:rect l="l" t="t" r="r" b="b"/>
            <a:pathLst>
              <a:path w="6439807" h="6857999">
                <a:moveTo>
                  <a:pt x="752157" y="6118149"/>
                </a:moveTo>
                <a:cubicBezTo>
                  <a:pt x="745608" y="6124102"/>
                  <a:pt x="737987" y="6129341"/>
                  <a:pt x="730938" y="6133722"/>
                </a:cubicBezTo>
                <a:cubicBezTo>
                  <a:pt x="723794" y="6138152"/>
                  <a:pt x="718448" y="6143474"/>
                  <a:pt x="714778" y="6149379"/>
                </a:cubicBezTo>
                <a:lnTo>
                  <a:pt x="709303" y="6166562"/>
                </a:lnTo>
                <a:lnTo>
                  <a:pt x="714778" y="6149380"/>
                </a:lnTo>
                <a:cubicBezTo>
                  <a:pt x="718448" y="6143474"/>
                  <a:pt x="723794" y="6138152"/>
                  <a:pt x="730938" y="6133723"/>
                </a:cubicBezTo>
                <a:cubicBezTo>
                  <a:pt x="737987" y="6129341"/>
                  <a:pt x="745608" y="6124102"/>
                  <a:pt x="752157" y="6118149"/>
                </a:cubicBezTo>
                <a:close/>
                <a:moveTo>
                  <a:pt x="844000" y="4941372"/>
                </a:moveTo>
                <a:lnTo>
                  <a:pt x="840670" y="4950868"/>
                </a:lnTo>
                <a:lnTo>
                  <a:pt x="830985" y="4991382"/>
                </a:lnTo>
                <a:lnTo>
                  <a:pt x="840670" y="4950869"/>
                </a:lnTo>
                <a:close/>
                <a:moveTo>
                  <a:pt x="840061" y="4749807"/>
                </a:moveTo>
                <a:cubicBezTo>
                  <a:pt x="852197" y="4762827"/>
                  <a:pt x="853054" y="4781365"/>
                  <a:pt x="854768" y="4799797"/>
                </a:cubicBezTo>
                <a:cubicBezTo>
                  <a:pt x="853054" y="4781365"/>
                  <a:pt x="852197" y="4762826"/>
                  <a:pt x="840061" y="4749807"/>
                </a:cubicBezTo>
                <a:close/>
                <a:moveTo>
                  <a:pt x="822263" y="4543185"/>
                </a:moveTo>
                <a:lnTo>
                  <a:pt x="816857" y="4557091"/>
                </a:lnTo>
                <a:cubicBezTo>
                  <a:pt x="805236" y="4573618"/>
                  <a:pt x="796449" y="4588275"/>
                  <a:pt x="790493" y="4602021"/>
                </a:cubicBezTo>
                <a:cubicBezTo>
                  <a:pt x="796449" y="4588275"/>
                  <a:pt x="805236" y="4573618"/>
                  <a:pt x="816857" y="4557092"/>
                </a:cubicBezTo>
                <a:cubicBezTo>
                  <a:pt x="819238" y="4553662"/>
                  <a:pt x="821286" y="4548281"/>
                  <a:pt x="822263" y="4543185"/>
                </a:cubicBezTo>
                <a:close/>
                <a:moveTo>
                  <a:pt x="356045" y="2819253"/>
                </a:moveTo>
                <a:lnTo>
                  <a:pt x="344401" y="2827483"/>
                </a:lnTo>
                <a:lnTo>
                  <a:pt x="344399" y="2827486"/>
                </a:lnTo>
                <a:lnTo>
                  <a:pt x="325551" y="2842392"/>
                </a:lnTo>
                <a:lnTo>
                  <a:pt x="315896" y="2861156"/>
                </a:lnTo>
                <a:lnTo>
                  <a:pt x="344399" y="2827486"/>
                </a:lnTo>
                <a:lnTo>
                  <a:pt x="344401" y="2827484"/>
                </a:lnTo>
                <a:close/>
                <a:moveTo>
                  <a:pt x="425699" y="1974015"/>
                </a:moveTo>
                <a:cubicBezTo>
                  <a:pt x="427224" y="1991685"/>
                  <a:pt x="433462" y="2008497"/>
                  <a:pt x="449941" y="2023547"/>
                </a:cubicBezTo>
                <a:cubicBezTo>
                  <a:pt x="441702" y="2016020"/>
                  <a:pt x="436022" y="2008056"/>
                  <a:pt x="432213" y="1999763"/>
                </a:cubicBezTo>
                <a:close/>
                <a:moveTo>
                  <a:pt x="442893" y="1768838"/>
                </a:moveTo>
                <a:cubicBezTo>
                  <a:pt x="451656" y="1779981"/>
                  <a:pt x="453942" y="1790986"/>
                  <a:pt x="452275" y="1801558"/>
                </a:cubicBezTo>
                <a:lnTo>
                  <a:pt x="451495" y="1785412"/>
                </a:lnTo>
                <a:cubicBezTo>
                  <a:pt x="450037" y="1779948"/>
                  <a:pt x="447274" y="1774411"/>
                  <a:pt x="442893" y="1768838"/>
                </a:cubicBezTo>
                <a:close/>
                <a:moveTo>
                  <a:pt x="333304" y="520953"/>
                </a:moveTo>
                <a:cubicBezTo>
                  <a:pt x="333742" y="528850"/>
                  <a:pt x="335479" y="536547"/>
                  <a:pt x="337867" y="544146"/>
                </a:cubicBezTo>
                <a:lnTo>
                  <a:pt x="340032" y="549926"/>
                </a:lnTo>
                <a:lnTo>
                  <a:pt x="340448" y="551717"/>
                </a:lnTo>
                <a:lnTo>
                  <a:pt x="346286" y="566616"/>
                </a:lnTo>
                <a:lnTo>
                  <a:pt x="346338" y="566754"/>
                </a:lnTo>
                <a:lnTo>
                  <a:pt x="352655" y="583595"/>
                </a:lnTo>
                <a:lnTo>
                  <a:pt x="359451" y="612658"/>
                </a:lnTo>
                <a:cubicBezTo>
                  <a:pt x="358988" y="604728"/>
                  <a:pt x="357231" y="597005"/>
                  <a:pt x="354829" y="589388"/>
                </a:cubicBezTo>
                <a:lnTo>
                  <a:pt x="352655" y="583595"/>
                </a:lnTo>
                <a:lnTo>
                  <a:pt x="352236" y="581804"/>
                </a:lnTo>
                <a:lnTo>
                  <a:pt x="346286" y="566616"/>
                </a:lnTo>
                <a:lnTo>
                  <a:pt x="340032" y="549926"/>
                </a:lnTo>
                <a:close/>
                <a:moveTo>
                  <a:pt x="384407" y="268794"/>
                </a:moveTo>
                <a:lnTo>
                  <a:pt x="387837" y="328017"/>
                </a:lnTo>
                <a:cubicBezTo>
                  <a:pt x="389527" y="318646"/>
                  <a:pt x="389932" y="309031"/>
                  <a:pt x="389283" y="299164"/>
                </a:cubicBezTo>
                <a:cubicBezTo>
                  <a:pt x="388634" y="289296"/>
                  <a:pt x="386932" y="279176"/>
                  <a:pt x="384407" y="268794"/>
                </a:cubicBezTo>
                <a:close/>
                <a:moveTo>
                  <a:pt x="66991" y="0"/>
                </a:moveTo>
                <a:lnTo>
                  <a:pt x="6439807" y="0"/>
                </a:lnTo>
                <a:lnTo>
                  <a:pt x="6439807" y="6857999"/>
                </a:lnTo>
                <a:lnTo>
                  <a:pt x="149318" y="6857999"/>
                </a:lnTo>
                <a:lnTo>
                  <a:pt x="149318" y="6857457"/>
                </a:lnTo>
                <a:lnTo>
                  <a:pt x="22079" y="6857457"/>
                </a:lnTo>
                <a:lnTo>
                  <a:pt x="26851" y="6796804"/>
                </a:lnTo>
                <a:cubicBezTo>
                  <a:pt x="32162" y="6777207"/>
                  <a:pt x="39591" y="6758011"/>
                  <a:pt x="44354" y="6738388"/>
                </a:cubicBezTo>
                <a:cubicBezTo>
                  <a:pt x="48736" y="6720103"/>
                  <a:pt x="58832" y="6702955"/>
                  <a:pt x="67214" y="6685617"/>
                </a:cubicBezTo>
                <a:cubicBezTo>
                  <a:pt x="83217" y="6652472"/>
                  <a:pt x="73120" y="6617036"/>
                  <a:pt x="77310" y="6583128"/>
                </a:cubicBezTo>
                <a:cubicBezTo>
                  <a:pt x="78646" y="6572269"/>
                  <a:pt x="80168" y="6561411"/>
                  <a:pt x="82837" y="6550742"/>
                </a:cubicBezTo>
                <a:cubicBezTo>
                  <a:pt x="89885" y="6521593"/>
                  <a:pt x="95981" y="6491874"/>
                  <a:pt x="105698" y="6463490"/>
                </a:cubicBezTo>
                <a:cubicBezTo>
                  <a:pt x="116555" y="6431292"/>
                  <a:pt x="131034" y="6400429"/>
                  <a:pt x="146085" y="6363664"/>
                </a:cubicBezTo>
                <a:cubicBezTo>
                  <a:pt x="142274" y="6350899"/>
                  <a:pt x="131986" y="6331277"/>
                  <a:pt x="131034" y="6311084"/>
                </a:cubicBezTo>
                <a:cubicBezTo>
                  <a:pt x="127795" y="6246121"/>
                  <a:pt x="145512" y="6185351"/>
                  <a:pt x="173519" y="6127247"/>
                </a:cubicBezTo>
                <a:cubicBezTo>
                  <a:pt x="181900" y="6109530"/>
                  <a:pt x="187424" y="6090477"/>
                  <a:pt x="195616" y="6072569"/>
                </a:cubicBezTo>
                <a:cubicBezTo>
                  <a:pt x="198472" y="6066284"/>
                  <a:pt x="204569" y="6058092"/>
                  <a:pt x="210287" y="6056948"/>
                </a:cubicBezTo>
                <a:cubicBezTo>
                  <a:pt x="243432" y="6050282"/>
                  <a:pt x="242862" y="6025515"/>
                  <a:pt x="244766" y="5999796"/>
                </a:cubicBezTo>
                <a:cubicBezTo>
                  <a:pt x="247051" y="5969124"/>
                  <a:pt x="252386" y="5938836"/>
                  <a:pt x="256958" y="5908355"/>
                </a:cubicBezTo>
                <a:cubicBezTo>
                  <a:pt x="257530" y="5904353"/>
                  <a:pt x="261530" y="5900735"/>
                  <a:pt x="264199" y="5897114"/>
                </a:cubicBezTo>
                <a:cubicBezTo>
                  <a:pt x="268199" y="5891590"/>
                  <a:pt x="274296" y="5886447"/>
                  <a:pt x="275818" y="5880348"/>
                </a:cubicBezTo>
                <a:cubicBezTo>
                  <a:pt x="283249" y="5849107"/>
                  <a:pt x="289535" y="5817674"/>
                  <a:pt x="296393" y="5786239"/>
                </a:cubicBezTo>
                <a:cubicBezTo>
                  <a:pt x="297919" y="5779191"/>
                  <a:pt x="299822" y="5771953"/>
                  <a:pt x="302870" y="5765474"/>
                </a:cubicBezTo>
                <a:cubicBezTo>
                  <a:pt x="305728" y="5759378"/>
                  <a:pt x="310682" y="5754234"/>
                  <a:pt x="313730" y="5748136"/>
                </a:cubicBezTo>
                <a:cubicBezTo>
                  <a:pt x="321921" y="5731564"/>
                  <a:pt x="329541" y="5714607"/>
                  <a:pt x="338685" y="5695178"/>
                </a:cubicBezTo>
                <a:cubicBezTo>
                  <a:pt x="321541" y="5684320"/>
                  <a:pt x="331258" y="5669647"/>
                  <a:pt x="339449" y="5651360"/>
                </a:cubicBezTo>
                <a:cubicBezTo>
                  <a:pt x="347831" y="5632691"/>
                  <a:pt x="350497" y="5611164"/>
                  <a:pt x="353546" y="5590590"/>
                </a:cubicBezTo>
                <a:cubicBezTo>
                  <a:pt x="359070" y="5552869"/>
                  <a:pt x="362499" y="5514957"/>
                  <a:pt x="367451" y="5477239"/>
                </a:cubicBezTo>
                <a:cubicBezTo>
                  <a:pt x="368595" y="5469236"/>
                  <a:pt x="370690" y="5460092"/>
                  <a:pt x="375454" y="5453995"/>
                </a:cubicBezTo>
                <a:cubicBezTo>
                  <a:pt x="407459" y="5412276"/>
                  <a:pt x="416411" y="5361598"/>
                  <a:pt x="413366" y="5313403"/>
                </a:cubicBezTo>
                <a:cubicBezTo>
                  <a:pt x="411078" y="5275491"/>
                  <a:pt x="409363" y="5238343"/>
                  <a:pt x="412601" y="5200813"/>
                </a:cubicBezTo>
                <a:cubicBezTo>
                  <a:pt x="412793" y="5197955"/>
                  <a:pt x="412411" y="5194145"/>
                  <a:pt x="410887" y="5192051"/>
                </a:cubicBezTo>
                <a:cubicBezTo>
                  <a:pt x="400791" y="5179097"/>
                  <a:pt x="400029" y="5165570"/>
                  <a:pt x="398315" y="5148995"/>
                </a:cubicBezTo>
                <a:cubicBezTo>
                  <a:pt x="395837" y="5125562"/>
                  <a:pt x="397553" y="5104036"/>
                  <a:pt x="401743" y="5082317"/>
                </a:cubicBezTo>
                <a:cubicBezTo>
                  <a:pt x="404791" y="5066505"/>
                  <a:pt x="411078" y="5050504"/>
                  <a:pt x="419080" y="5036405"/>
                </a:cubicBezTo>
                <a:cubicBezTo>
                  <a:pt x="430320" y="5016785"/>
                  <a:pt x="434701" y="4997922"/>
                  <a:pt x="419841" y="4979253"/>
                </a:cubicBezTo>
                <a:cubicBezTo>
                  <a:pt x="404029" y="4959061"/>
                  <a:pt x="409553" y="4936201"/>
                  <a:pt x="408983" y="4913909"/>
                </a:cubicBezTo>
                <a:cubicBezTo>
                  <a:pt x="408791" y="4904195"/>
                  <a:pt x="409174" y="4893907"/>
                  <a:pt x="406697" y="4884572"/>
                </a:cubicBezTo>
                <a:cubicBezTo>
                  <a:pt x="399647" y="4857522"/>
                  <a:pt x="388978" y="4831420"/>
                  <a:pt x="384216" y="4803988"/>
                </a:cubicBezTo>
                <a:cubicBezTo>
                  <a:pt x="381551" y="4788747"/>
                  <a:pt x="386312" y="4771793"/>
                  <a:pt x="389741" y="4755980"/>
                </a:cubicBezTo>
                <a:cubicBezTo>
                  <a:pt x="393361" y="4739978"/>
                  <a:pt x="398885" y="4724167"/>
                  <a:pt x="404601" y="4708734"/>
                </a:cubicBezTo>
                <a:cubicBezTo>
                  <a:pt x="408411" y="4698258"/>
                  <a:pt x="412031" y="4686828"/>
                  <a:pt x="418889" y="4678445"/>
                </a:cubicBezTo>
                <a:cubicBezTo>
                  <a:pt x="434510" y="4659393"/>
                  <a:pt x="437178" y="4639772"/>
                  <a:pt x="428986" y="4617291"/>
                </a:cubicBezTo>
                <a:cubicBezTo>
                  <a:pt x="427651" y="4613864"/>
                  <a:pt x="427651" y="4609863"/>
                  <a:pt x="427462" y="4606053"/>
                </a:cubicBezTo>
                <a:cubicBezTo>
                  <a:pt x="423462" y="4545086"/>
                  <a:pt x="420984" y="4484127"/>
                  <a:pt x="414888" y="4423545"/>
                </a:cubicBezTo>
                <a:cubicBezTo>
                  <a:pt x="412411" y="4398972"/>
                  <a:pt x="401553" y="4375349"/>
                  <a:pt x="394695" y="4351154"/>
                </a:cubicBezTo>
                <a:cubicBezTo>
                  <a:pt x="393361" y="4346201"/>
                  <a:pt x="391265" y="4340674"/>
                  <a:pt x="392218" y="4335722"/>
                </a:cubicBezTo>
                <a:cubicBezTo>
                  <a:pt x="401743" y="4281810"/>
                  <a:pt x="387837" y="4231324"/>
                  <a:pt x="369547" y="4181603"/>
                </a:cubicBezTo>
                <a:cubicBezTo>
                  <a:pt x="367642" y="4176461"/>
                  <a:pt x="368214" y="4170174"/>
                  <a:pt x="368595" y="4164458"/>
                </a:cubicBezTo>
                <a:cubicBezTo>
                  <a:pt x="369928" y="4148453"/>
                  <a:pt x="376597" y="4131119"/>
                  <a:pt x="372597" y="4116641"/>
                </a:cubicBezTo>
                <a:cubicBezTo>
                  <a:pt x="361545" y="4078159"/>
                  <a:pt x="348211" y="4040058"/>
                  <a:pt x="331447" y="4003861"/>
                </a:cubicBezTo>
                <a:cubicBezTo>
                  <a:pt x="314493" y="3967091"/>
                  <a:pt x="300203" y="3932993"/>
                  <a:pt x="317350" y="3890891"/>
                </a:cubicBezTo>
                <a:cubicBezTo>
                  <a:pt x="324589" y="3872985"/>
                  <a:pt x="319445" y="3849362"/>
                  <a:pt x="317541" y="3828785"/>
                </a:cubicBezTo>
                <a:cubicBezTo>
                  <a:pt x="316016" y="3813737"/>
                  <a:pt x="307442" y="3799258"/>
                  <a:pt x="307442" y="3784397"/>
                </a:cubicBezTo>
                <a:cubicBezTo>
                  <a:pt x="307442" y="3744770"/>
                  <a:pt x="297346" y="3709529"/>
                  <a:pt x="276771" y="3675238"/>
                </a:cubicBezTo>
                <a:cubicBezTo>
                  <a:pt x="268770" y="3661899"/>
                  <a:pt x="274105" y="3641134"/>
                  <a:pt x="272009" y="3623799"/>
                </a:cubicBezTo>
                <a:cubicBezTo>
                  <a:pt x="269533" y="3605509"/>
                  <a:pt x="267247" y="3586653"/>
                  <a:pt x="261721" y="3569124"/>
                </a:cubicBezTo>
                <a:cubicBezTo>
                  <a:pt x="247242" y="3523785"/>
                  <a:pt x="230859" y="3479015"/>
                  <a:pt x="215618" y="3433866"/>
                </a:cubicBezTo>
                <a:cubicBezTo>
                  <a:pt x="203045" y="3396719"/>
                  <a:pt x="212952" y="3360139"/>
                  <a:pt x="218285" y="3323372"/>
                </a:cubicBezTo>
                <a:cubicBezTo>
                  <a:pt x="221716" y="3300319"/>
                  <a:pt x="229907" y="3278795"/>
                  <a:pt x="217715" y="3252885"/>
                </a:cubicBezTo>
                <a:cubicBezTo>
                  <a:pt x="206093" y="3228119"/>
                  <a:pt x="208761" y="3196686"/>
                  <a:pt x="202474" y="3168870"/>
                </a:cubicBezTo>
                <a:cubicBezTo>
                  <a:pt x="197141" y="3145436"/>
                  <a:pt x="188566" y="3122770"/>
                  <a:pt x="180184" y="3100099"/>
                </a:cubicBezTo>
                <a:cubicBezTo>
                  <a:pt x="168753" y="3069235"/>
                  <a:pt x="156753" y="3038756"/>
                  <a:pt x="162468" y="3005035"/>
                </a:cubicBezTo>
                <a:cubicBezTo>
                  <a:pt x="168946" y="2966742"/>
                  <a:pt x="144561" y="2940455"/>
                  <a:pt x="128367" y="2910353"/>
                </a:cubicBezTo>
                <a:cubicBezTo>
                  <a:pt x="117318" y="2889587"/>
                  <a:pt x="109126" y="2866918"/>
                  <a:pt x="102267" y="2844248"/>
                </a:cubicBezTo>
                <a:cubicBezTo>
                  <a:pt x="93313" y="2813958"/>
                  <a:pt x="87978" y="2782716"/>
                  <a:pt x="79217" y="2752235"/>
                </a:cubicBezTo>
                <a:cubicBezTo>
                  <a:pt x="66072" y="2706131"/>
                  <a:pt x="55784" y="2659455"/>
                  <a:pt x="63024" y="2611450"/>
                </a:cubicBezTo>
                <a:cubicBezTo>
                  <a:pt x="66262" y="2589352"/>
                  <a:pt x="66072" y="2568774"/>
                  <a:pt x="61307" y="2546678"/>
                </a:cubicBezTo>
                <a:cubicBezTo>
                  <a:pt x="53497" y="2510483"/>
                  <a:pt x="52545" y="2473333"/>
                  <a:pt x="23399" y="2444184"/>
                </a:cubicBezTo>
                <a:cubicBezTo>
                  <a:pt x="13111" y="2433897"/>
                  <a:pt x="10446" y="2415420"/>
                  <a:pt x="5110" y="2400369"/>
                </a:cubicBezTo>
                <a:cubicBezTo>
                  <a:pt x="-1178" y="2383032"/>
                  <a:pt x="2062" y="2370270"/>
                  <a:pt x="20352" y="2360933"/>
                </a:cubicBezTo>
                <a:cubicBezTo>
                  <a:pt x="28541" y="2356744"/>
                  <a:pt x="36543" y="2344741"/>
                  <a:pt x="37878" y="2335405"/>
                </a:cubicBezTo>
                <a:cubicBezTo>
                  <a:pt x="41877" y="2307402"/>
                  <a:pt x="35972" y="2281683"/>
                  <a:pt x="23017" y="2254633"/>
                </a:cubicBezTo>
                <a:cubicBezTo>
                  <a:pt x="10825" y="2229296"/>
                  <a:pt x="12159" y="2197670"/>
                  <a:pt x="7395" y="2168903"/>
                </a:cubicBezTo>
                <a:cubicBezTo>
                  <a:pt x="5681" y="2158712"/>
                  <a:pt x="3062" y="2148519"/>
                  <a:pt x="871" y="2138304"/>
                </a:cubicBezTo>
                <a:lnTo>
                  <a:pt x="0" y="2131532"/>
                </a:lnTo>
                <a:lnTo>
                  <a:pt x="0" y="2072225"/>
                </a:lnTo>
                <a:lnTo>
                  <a:pt x="251" y="2069340"/>
                </a:lnTo>
                <a:cubicBezTo>
                  <a:pt x="2061" y="2056600"/>
                  <a:pt x="4156" y="2043835"/>
                  <a:pt x="5299" y="2030977"/>
                </a:cubicBezTo>
                <a:cubicBezTo>
                  <a:pt x="7203" y="2010974"/>
                  <a:pt x="6442" y="1990589"/>
                  <a:pt x="8729" y="1970586"/>
                </a:cubicBezTo>
                <a:cubicBezTo>
                  <a:pt x="10446" y="1954202"/>
                  <a:pt x="14826" y="1938009"/>
                  <a:pt x="18445" y="1921817"/>
                </a:cubicBezTo>
                <a:cubicBezTo>
                  <a:pt x="19779" y="1915912"/>
                  <a:pt x="24922" y="1910004"/>
                  <a:pt x="24161" y="1904673"/>
                </a:cubicBezTo>
                <a:cubicBezTo>
                  <a:pt x="15970" y="1851709"/>
                  <a:pt x="52545" y="1813610"/>
                  <a:pt x="68738" y="1768838"/>
                </a:cubicBezTo>
                <a:cubicBezTo>
                  <a:pt x="85885" y="1721785"/>
                  <a:pt x="112174" y="1676253"/>
                  <a:pt x="104364" y="1623675"/>
                </a:cubicBezTo>
                <a:cubicBezTo>
                  <a:pt x="99601" y="1591859"/>
                  <a:pt x="88551" y="1561189"/>
                  <a:pt x="81883" y="1529563"/>
                </a:cubicBezTo>
                <a:cubicBezTo>
                  <a:pt x="79597" y="1518324"/>
                  <a:pt x="79979" y="1505751"/>
                  <a:pt x="82264" y="1494509"/>
                </a:cubicBezTo>
                <a:cubicBezTo>
                  <a:pt x="92744" y="1440216"/>
                  <a:pt x="94267" y="1386684"/>
                  <a:pt x="77120" y="1333341"/>
                </a:cubicBezTo>
                <a:cubicBezTo>
                  <a:pt x="74262" y="1324198"/>
                  <a:pt x="71597" y="1314483"/>
                  <a:pt x="71597" y="1304955"/>
                </a:cubicBezTo>
                <a:cubicBezTo>
                  <a:pt x="71597" y="1252757"/>
                  <a:pt x="75597" y="1201512"/>
                  <a:pt x="94267" y="1151600"/>
                </a:cubicBezTo>
                <a:cubicBezTo>
                  <a:pt x="100554" y="1134834"/>
                  <a:pt x="96553" y="1114449"/>
                  <a:pt x="98078" y="1095972"/>
                </a:cubicBezTo>
                <a:cubicBezTo>
                  <a:pt x="99409" y="1078826"/>
                  <a:pt x="99981" y="1061298"/>
                  <a:pt x="104364" y="1044725"/>
                </a:cubicBezTo>
                <a:cubicBezTo>
                  <a:pt x="110839" y="1020529"/>
                  <a:pt x="111601" y="998052"/>
                  <a:pt x="105887" y="973095"/>
                </a:cubicBezTo>
                <a:cubicBezTo>
                  <a:pt x="100554" y="949281"/>
                  <a:pt x="103220" y="923562"/>
                  <a:pt x="103029" y="898797"/>
                </a:cubicBezTo>
                <a:cubicBezTo>
                  <a:pt x="102839" y="871173"/>
                  <a:pt x="102649" y="843552"/>
                  <a:pt x="103601" y="815929"/>
                </a:cubicBezTo>
                <a:cubicBezTo>
                  <a:pt x="103981" y="804877"/>
                  <a:pt x="111601" y="792306"/>
                  <a:pt x="108553" y="783158"/>
                </a:cubicBezTo>
                <a:cubicBezTo>
                  <a:pt x="98267" y="753633"/>
                  <a:pt x="110649" y="724104"/>
                  <a:pt x="105127" y="694576"/>
                </a:cubicBezTo>
                <a:cubicBezTo>
                  <a:pt x="102267" y="680096"/>
                  <a:pt x="110078" y="663713"/>
                  <a:pt x="110839" y="648092"/>
                </a:cubicBezTo>
                <a:cubicBezTo>
                  <a:pt x="112174" y="622564"/>
                  <a:pt x="111601" y="597037"/>
                  <a:pt x="111983" y="571508"/>
                </a:cubicBezTo>
                <a:cubicBezTo>
                  <a:pt x="112174" y="563125"/>
                  <a:pt x="112936" y="554933"/>
                  <a:pt x="113318" y="546552"/>
                </a:cubicBezTo>
                <a:cubicBezTo>
                  <a:pt x="113697" y="539121"/>
                  <a:pt x="115411" y="531310"/>
                  <a:pt x="114081" y="524262"/>
                </a:cubicBezTo>
                <a:cubicBezTo>
                  <a:pt x="109315" y="498733"/>
                  <a:pt x="101505" y="473587"/>
                  <a:pt x="98457" y="447870"/>
                </a:cubicBezTo>
                <a:cubicBezTo>
                  <a:pt x="95792" y="425581"/>
                  <a:pt x="99409" y="402529"/>
                  <a:pt x="97505" y="380050"/>
                </a:cubicBezTo>
                <a:cubicBezTo>
                  <a:pt x="94267" y="340425"/>
                  <a:pt x="88551" y="300800"/>
                  <a:pt x="84930" y="261173"/>
                </a:cubicBezTo>
                <a:cubicBezTo>
                  <a:pt x="84168" y="252600"/>
                  <a:pt x="88934" y="243648"/>
                  <a:pt x="89314" y="234883"/>
                </a:cubicBezTo>
                <a:cubicBezTo>
                  <a:pt x="90266" y="207450"/>
                  <a:pt x="90457" y="180017"/>
                  <a:pt x="91027" y="152584"/>
                </a:cubicBezTo>
                <a:cubicBezTo>
                  <a:pt x="91218" y="136963"/>
                  <a:pt x="90647" y="121150"/>
                  <a:pt x="92361" y="105718"/>
                </a:cubicBezTo>
                <a:cubicBezTo>
                  <a:pt x="94647" y="85336"/>
                  <a:pt x="98078" y="66857"/>
                  <a:pt x="83217" y="47806"/>
                </a:cubicBezTo>
                <a:cubicBezTo>
                  <a:pt x="77453" y="40471"/>
                  <a:pt x="73691" y="32636"/>
                  <a:pt x="71207" y="24480"/>
                </a:cubicBezTo>
                <a:close/>
              </a:path>
            </a:pathLst>
          </a:custGeom>
          <a:effectLst>
            <a:outerShdw blurRad="381000" dist="152400" dir="10800000" algn="tr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E5D87AC-5CCC-4E1F-8B25-D3A60530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874718" cy="6857455"/>
            <a:chOff x="5632356" y="0"/>
            <a:chExt cx="874718" cy="685745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EFC8E10-A01A-44C0-92B4-4837ED6C4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6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329C434-C896-4DBB-9A47-D99A5EE41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370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5DE47-2FE6-ACD2-3B94-2B568F200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109956"/>
            <a:ext cx="4400549" cy="3167019"/>
          </a:xfrm>
        </p:spPr>
        <p:txBody>
          <a:bodyPr anchor="t">
            <a:normAutofit/>
          </a:bodyPr>
          <a:lstStyle/>
          <a:p>
            <a:r>
              <a:rPr lang="en-US" sz="1800"/>
              <a:t>We won't be using raw audio data since audio samples can be of any length and can be problematic in terms of noise.</a:t>
            </a:r>
          </a:p>
          <a:p>
            <a:r>
              <a:rPr lang="en-US" sz="1800"/>
              <a:t>We'll be using Mozilla's Common Voice Dataset, a corpus of speech data read by users on the Common Voice website. Its purpose is to enable the training and testing of automatic speech recognition. </a:t>
            </a:r>
          </a:p>
        </p:txBody>
      </p:sp>
    </p:spTree>
    <p:extLst>
      <p:ext uri="{BB962C8B-B14F-4D97-AF65-F5344CB8AC3E}">
        <p14:creationId xmlns:p14="http://schemas.microsoft.com/office/powerpoint/2010/main" val="108933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3BB79-BF03-E3B7-E9D4-2F7DDFC86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6224" y="2719596"/>
            <a:ext cx="3126181" cy="977176"/>
          </a:xfrm>
        </p:spPr>
        <p:txBody>
          <a:bodyPr anchor="b">
            <a:normAutofit/>
          </a:bodyPr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1C061-E95B-9582-33D0-9969CD1DB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782892"/>
            <a:ext cx="4490839" cy="7442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602B40-FE8E-54FA-9EF4-56EA72587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94" y="2107118"/>
            <a:ext cx="4540445" cy="16848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EE00CB-BDE3-434E-81A3-3A5045FA6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A46730-76F8-4230-A44E-BC7ED89623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82681E8-C2DA-455B-A23E-04AC1EA4E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2192001" y="3333751"/>
            <a:ext cx="90487" cy="190501"/>
          </a:xfrm>
          <a:custGeom>
            <a:avLst/>
            <a:gdLst>
              <a:gd name="connsiteX0" fmla="*/ 90487 w 90487"/>
              <a:gd name="connsiteY0" fmla="*/ 0 h 190501"/>
              <a:gd name="connsiteX1" fmla="*/ 0 w 90487"/>
              <a:gd name="connsiteY1" fmla="*/ 0 h 190501"/>
              <a:gd name="connsiteX2" fmla="*/ 0 w 90487"/>
              <a:gd name="connsiteY2" fmla="*/ 190501 h 190501"/>
              <a:gd name="connsiteX3" fmla="*/ 90487 w 90487"/>
              <a:gd name="connsiteY3" fmla="*/ 190501 h 190501"/>
              <a:gd name="connsiteX4" fmla="*/ 90487 w 90487"/>
              <a:gd name="connsiteY4" fmla="*/ 0 h 190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" h="190501">
                <a:moveTo>
                  <a:pt x="90487" y="0"/>
                </a:moveTo>
                <a:lnTo>
                  <a:pt x="0" y="0"/>
                </a:lnTo>
                <a:lnTo>
                  <a:pt x="0" y="190501"/>
                </a:lnTo>
                <a:lnTo>
                  <a:pt x="90487" y="190501"/>
                </a:lnTo>
                <a:lnTo>
                  <a:pt x="904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F0D636-DF7A-FB8C-136D-D102D9E9C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21" y="4154893"/>
            <a:ext cx="4572000" cy="1847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CFBBD-E68E-ABE9-9E0D-0523041BAE65}"/>
              </a:ext>
            </a:extLst>
          </p:cNvPr>
          <p:cNvSpPr txBox="1"/>
          <p:nvPr/>
        </p:nvSpPr>
        <p:spPr>
          <a:xfrm>
            <a:off x="866775" y="276225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File: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23769A-24AD-1AEC-F7C8-BAAE7239349A}"/>
              </a:ext>
            </a:extLst>
          </p:cNvPr>
          <p:cNvSpPr txBox="1"/>
          <p:nvPr/>
        </p:nvSpPr>
        <p:spPr>
          <a:xfrm>
            <a:off x="712394" y="1641514"/>
            <a:ext cx="1495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217249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0DB02BD-FF61-4042-BC21-4EFF543EC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336256-BEF0-91E0-9C06-B48038B4E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79" y="3015043"/>
            <a:ext cx="2193006" cy="827913"/>
          </a:xfrm>
        </p:spPr>
        <p:txBody>
          <a:bodyPr anchor="b">
            <a:norm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811A85E-38EA-465A-84F9-6230CF743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66290A3-7E80-441D-AA1E-5263326B1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40CA12-05BB-006A-130C-E00E06891E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633" y="882597"/>
            <a:ext cx="4739366" cy="27750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1FEAA-6773-77DE-665D-6F79EB8F09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846320"/>
            <a:ext cx="4571999" cy="822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A82623-BA0E-334E-601B-1185EF4BD5BA}"/>
              </a:ext>
            </a:extLst>
          </p:cNvPr>
          <p:cNvSpPr txBox="1"/>
          <p:nvPr/>
        </p:nvSpPr>
        <p:spPr>
          <a:xfrm>
            <a:off x="2746989" y="1669934"/>
            <a:ext cx="2816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Split our dataset into training, testing, and validation sets: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035CB-522F-D58A-B53D-47800216AAE7}"/>
              </a:ext>
            </a:extLst>
          </p:cNvPr>
          <p:cNvSpPr txBox="1"/>
          <p:nvPr/>
        </p:nvSpPr>
        <p:spPr>
          <a:xfrm>
            <a:off x="1467734" y="4408580"/>
            <a:ext cx="4190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Using</a:t>
            </a:r>
            <a:r>
              <a:rPr lang="en-US" b="1" i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sklearn's</a:t>
            </a:r>
            <a:r>
              <a:rPr lang="en-US" b="1" i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train_test_split</a:t>
            </a:r>
            <a:r>
              <a:rPr lang="en-US" b="1" i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()</a:t>
            </a:r>
            <a:r>
              <a:rPr lang="en-US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Times New Roman" panose="02020603050405020304" pitchFamily="18" charset="0"/>
              </a:rPr>
              <a:t> convenient function, which will shuffle our dataset and split it into training and testing sets. Then rerun it on the training set to get the validation set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8C6939D-B099-024D-41AA-0F78DA67837F}"/>
              </a:ext>
            </a:extLst>
          </p:cNvPr>
          <p:cNvCxnSpPr>
            <a:stCxn id="6" idx="3"/>
            <a:endCxn id="4" idx="1"/>
          </p:cNvCxnSpPr>
          <p:nvPr/>
        </p:nvCxnSpPr>
        <p:spPr>
          <a:xfrm>
            <a:off x="5563337" y="2270099"/>
            <a:ext cx="11272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0929DC8-A012-04E7-6654-4999E2AEF8AB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5658642" y="5257800"/>
            <a:ext cx="1199358" cy="27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3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lowchart">
            <a:extLst>
              <a:ext uri="{FF2B5EF4-FFF2-40B4-BE49-F238E27FC236}">
                <a16:creationId xmlns:a16="http://schemas.microsoft.com/office/drawing/2014/main" id="{BB080DFD-90F2-B53E-D273-4E0DB5445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526" y="914400"/>
            <a:ext cx="4119560" cy="411956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C092A57-18CA-F054-F338-6EB40F5D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452" y="790900"/>
            <a:ext cx="5289177" cy="272736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z="5000" b="1" u="sng" dirty="0">
                <a:effectLst/>
              </a:rPr>
              <a:t>System Design &amp; Implementation</a:t>
            </a:r>
            <a:br>
              <a:rPr lang="en-US" sz="5000" u="sng" dirty="0">
                <a:effectLst/>
              </a:rPr>
            </a:b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844955915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959</Words>
  <Application>Microsoft Macintosh PowerPoint</Application>
  <PresentationFormat>Widescreen</PresentationFormat>
  <Paragraphs>97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Verdana Pro</vt:lpstr>
      <vt:lpstr>Verdana Pro Cond SemiBold</vt:lpstr>
      <vt:lpstr>TornVTI</vt:lpstr>
      <vt:lpstr>Voice-based gender identification</vt:lpstr>
      <vt:lpstr>Abstract</vt:lpstr>
      <vt:lpstr>INTRODUCTION</vt:lpstr>
      <vt:lpstr>INTRODUCTION</vt:lpstr>
      <vt:lpstr>PROJECT GOAL</vt:lpstr>
      <vt:lpstr>DATA</vt:lpstr>
      <vt:lpstr>DATA</vt:lpstr>
      <vt:lpstr>DATA</vt:lpstr>
      <vt:lpstr>System Design &amp; Implementation </vt:lpstr>
      <vt:lpstr>System Design &amp; Implementation </vt:lpstr>
      <vt:lpstr>System Design &amp;  Implementation </vt:lpstr>
      <vt:lpstr>Method</vt:lpstr>
      <vt:lpstr>Fourier Transforms</vt:lpstr>
      <vt:lpstr>Discrete Fourier Transform (DFT)</vt:lpstr>
      <vt:lpstr>Fast Fourier Transform (FFT)</vt:lpstr>
      <vt:lpstr>Chroma-STFT (Short-Time Fourier Transform)</vt:lpstr>
      <vt:lpstr>Chroma-STFT (Short-Time Fourier Transform)</vt:lpstr>
      <vt:lpstr>Mel Spectrogram</vt:lpstr>
      <vt:lpstr>MFCC</vt:lpstr>
      <vt:lpstr>MFCC</vt:lpstr>
      <vt:lpstr>Progress</vt:lpstr>
      <vt:lpstr>Building the model</vt:lpstr>
      <vt:lpstr>Test the model</vt:lpstr>
      <vt:lpstr>Results and Discussion</vt:lpstr>
      <vt:lpstr>PowerPoint Presentation</vt:lpstr>
      <vt:lpstr>Testing the Model with my Voice</vt:lpstr>
      <vt:lpstr>Conclusion and Perspectives</vt:lpstr>
      <vt:lpstr>References</vt:lpstr>
      <vt:lpstr>Thanks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presentation</dc:title>
  <dc:creator>BẢO Đinh Quốc</dc:creator>
  <cp:lastModifiedBy>Trung Quang</cp:lastModifiedBy>
  <cp:revision>5</cp:revision>
  <dcterms:created xsi:type="dcterms:W3CDTF">2022-07-20T12:43:20Z</dcterms:created>
  <dcterms:modified xsi:type="dcterms:W3CDTF">2025-02-26T13:00:08Z</dcterms:modified>
</cp:coreProperties>
</file>